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  <p:sldMasterId id="2147483780" r:id="rId2"/>
  </p:sldMasterIdLst>
  <p:notesMasterIdLst>
    <p:notesMasterId r:id="rId77"/>
  </p:notesMasterIdLst>
  <p:sldIdLst>
    <p:sldId id="257" r:id="rId3"/>
    <p:sldId id="1711" r:id="rId4"/>
    <p:sldId id="1593" r:id="rId5"/>
    <p:sldId id="1588" r:id="rId6"/>
    <p:sldId id="1590" r:id="rId7"/>
    <p:sldId id="1709" r:id="rId8"/>
    <p:sldId id="1756" r:id="rId9"/>
    <p:sldId id="1592" r:id="rId10"/>
    <p:sldId id="1708" r:id="rId11"/>
    <p:sldId id="1706" r:id="rId12"/>
    <p:sldId id="1707" r:id="rId13"/>
    <p:sldId id="1595" r:id="rId14"/>
    <p:sldId id="1577" r:id="rId15"/>
    <p:sldId id="1744" r:id="rId16"/>
    <p:sldId id="1597" r:id="rId17"/>
    <p:sldId id="1564" r:id="rId18"/>
    <p:sldId id="1596" r:id="rId19"/>
    <p:sldId id="1543" r:id="rId20"/>
    <p:sldId id="1572" r:id="rId21"/>
    <p:sldId id="1661" r:id="rId22"/>
    <p:sldId id="1745" r:id="rId23"/>
    <p:sldId id="1710" r:id="rId24"/>
    <p:sldId id="1713" r:id="rId25"/>
    <p:sldId id="1718" r:id="rId26"/>
    <p:sldId id="1757" r:id="rId27"/>
    <p:sldId id="1758" r:id="rId28"/>
    <p:sldId id="1759" r:id="rId29"/>
    <p:sldId id="1741" r:id="rId30"/>
    <p:sldId id="1714" r:id="rId31"/>
    <p:sldId id="1716" r:id="rId32"/>
    <p:sldId id="1715" r:id="rId33"/>
    <p:sldId id="1717" r:id="rId34"/>
    <p:sldId id="1719" r:id="rId35"/>
    <p:sldId id="1720" r:id="rId36"/>
    <p:sldId id="1721" r:id="rId37"/>
    <p:sldId id="1722" r:id="rId38"/>
    <p:sldId id="1723" r:id="rId39"/>
    <p:sldId id="1724" r:id="rId40"/>
    <p:sldId id="1725" r:id="rId41"/>
    <p:sldId id="1742" r:id="rId42"/>
    <p:sldId id="1727" r:id="rId43"/>
    <p:sldId id="1731" r:id="rId44"/>
    <p:sldId id="1729" r:id="rId45"/>
    <p:sldId id="1730" r:id="rId46"/>
    <p:sldId id="1743" r:id="rId47"/>
    <p:sldId id="1732" r:id="rId48"/>
    <p:sldId id="1747" r:id="rId49"/>
    <p:sldId id="1746" r:id="rId50"/>
    <p:sldId id="1754" r:id="rId51"/>
    <p:sldId id="1755" r:id="rId52"/>
    <p:sldId id="1761" r:id="rId53"/>
    <p:sldId id="1763" r:id="rId54"/>
    <p:sldId id="1762" r:id="rId55"/>
    <p:sldId id="1616" r:id="rId56"/>
    <p:sldId id="285" r:id="rId57"/>
    <p:sldId id="1748" r:id="rId58"/>
    <p:sldId id="1645" r:id="rId59"/>
    <p:sldId id="1648" r:id="rId60"/>
    <p:sldId id="1650" r:id="rId61"/>
    <p:sldId id="1649" r:id="rId62"/>
    <p:sldId id="1750" r:id="rId63"/>
    <p:sldId id="1751" r:id="rId64"/>
    <p:sldId id="1660" r:id="rId65"/>
    <p:sldId id="1760" r:id="rId66"/>
    <p:sldId id="1712" r:id="rId67"/>
    <p:sldId id="1752" r:id="rId68"/>
    <p:sldId id="1764" r:id="rId69"/>
    <p:sldId id="1765" r:id="rId70"/>
    <p:sldId id="1613" r:id="rId71"/>
    <p:sldId id="1753" r:id="rId72"/>
    <p:sldId id="1736" r:id="rId73"/>
    <p:sldId id="1738" r:id="rId74"/>
    <p:sldId id="1739" r:id="rId75"/>
    <p:sldId id="1740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1DE3E6B-C56E-B740-84E3-1F82DF8FA6CF}">
          <p14:sldIdLst>
            <p14:sldId id="257"/>
            <p14:sldId id="1711"/>
            <p14:sldId id="1593"/>
          </p14:sldIdLst>
        </p14:section>
        <p14:section name="Neural Networks" id="{CDB571BE-FEC6-8849-9870-41E28FCEFE9E}">
          <p14:sldIdLst>
            <p14:sldId id="1588"/>
            <p14:sldId id="1590"/>
            <p14:sldId id="1709"/>
            <p14:sldId id="1756"/>
            <p14:sldId id="1592"/>
            <p14:sldId id="1708"/>
            <p14:sldId id="1706"/>
            <p14:sldId id="1707"/>
            <p14:sldId id="1595"/>
            <p14:sldId id="1577"/>
            <p14:sldId id="1744"/>
            <p14:sldId id="1597"/>
            <p14:sldId id="1564"/>
            <p14:sldId id="1596"/>
            <p14:sldId id="1543"/>
            <p14:sldId id="1572"/>
            <p14:sldId id="1661"/>
            <p14:sldId id="1745"/>
          </p14:sldIdLst>
        </p14:section>
        <p14:section name="SciML Use Cases" id="{7005210F-8956-7C47-B024-BC564FA2C39E}">
          <p14:sldIdLst>
            <p14:sldId id="1710"/>
            <p14:sldId id="1713"/>
            <p14:sldId id="1718"/>
            <p14:sldId id="1757"/>
            <p14:sldId id="1758"/>
            <p14:sldId id="1759"/>
            <p14:sldId id="1741"/>
            <p14:sldId id="1714"/>
            <p14:sldId id="1716"/>
            <p14:sldId id="1715"/>
            <p14:sldId id="1717"/>
            <p14:sldId id="1719"/>
            <p14:sldId id="1720"/>
            <p14:sldId id="1721"/>
            <p14:sldId id="1722"/>
            <p14:sldId id="1723"/>
            <p14:sldId id="1724"/>
            <p14:sldId id="1725"/>
            <p14:sldId id="1742"/>
          </p14:sldIdLst>
        </p14:section>
        <p14:section name="Neural Nets as Approximation" id="{360A031B-DF57-5C4D-B848-ED72DC4463B1}">
          <p14:sldIdLst>
            <p14:sldId id="1727"/>
            <p14:sldId id="1731"/>
            <p14:sldId id="1729"/>
            <p14:sldId id="1730"/>
            <p14:sldId id="1743"/>
            <p14:sldId id="1732"/>
            <p14:sldId id="1747"/>
            <p14:sldId id="1746"/>
            <p14:sldId id="1754"/>
            <p14:sldId id="1755"/>
            <p14:sldId id="1761"/>
          </p14:sldIdLst>
        </p14:section>
        <p14:section name="Layer-Parallel" id="{562220AB-5DA6-8248-A6A3-F1876B0B0807}">
          <p14:sldIdLst>
            <p14:sldId id="1763"/>
            <p14:sldId id="1762"/>
            <p14:sldId id="1616"/>
            <p14:sldId id="285"/>
            <p14:sldId id="1748"/>
            <p14:sldId id="1645"/>
            <p14:sldId id="1648"/>
            <p14:sldId id="1650"/>
            <p14:sldId id="1649"/>
            <p14:sldId id="1750"/>
            <p14:sldId id="1751"/>
            <p14:sldId id="1660"/>
            <p14:sldId id="1760"/>
            <p14:sldId id="1712"/>
            <p14:sldId id="1752"/>
            <p14:sldId id="1764"/>
            <p14:sldId id="1765"/>
            <p14:sldId id="1613"/>
            <p14:sldId id="1753"/>
          </p14:sldIdLst>
        </p14:section>
        <p14:section name="Conclude" id="{F63DEC49-950D-7047-89AF-82FA631E0B17}">
          <p14:sldIdLst>
            <p14:sldId id="1736"/>
            <p14:sldId id="1738"/>
            <p14:sldId id="1739"/>
            <p14:sldId id="17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9300"/>
    <a:srgbClr val="0432FF"/>
    <a:srgbClr val="FFFFFF"/>
    <a:srgbClr val="1400FF"/>
    <a:srgbClr val="4E8F00"/>
    <a:srgbClr val="00FA00"/>
    <a:srgbClr val="FF40FF"/>
    <a:srgbClr val="DDA137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0845"/>
  </p:normalViewPr>
  <p:slideViewPr>
    <p:cSldViewPr snapToGrid="0" snapToObjects="1">
      <p:cViewPr>
        <p:scale>
          <a:sx n="95" d="100"/>
          <a:sy n="95" d="100"/>
        </p:scale>
        <p:origin x="984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From the SciML Report: “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Scientific machine learning (SciML) is a core component of artificial intelligence (AI) and a computational technology that can be trained, with scientific data, to augment or automate human skills.”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6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9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5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BBA0-01DF-CE03-AC89-EEFF6E39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EECE75-F44B-C82A-3046-BCAA48556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03A82-DAB1-DE58-DA21-B55D10DBD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7D58-344A-5DC6-DAD7-35E1F9D7A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9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 Southworth’s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5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8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077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AC6A-B97C-7C29-2B01-62D9C5E30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93581-54D4-2C07-359C-F483BCA74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2F2B2-8424-660B-7483-7C1A5A2C1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A119C-AFD2-A8FD-B8FA-EDCC37A32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846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9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3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90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256 time steps (image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44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Layer-Parallel (non-multigrid)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DNI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 err="1"/>
              <a:t>ReResNet</a:t>
            </a:r>
            <a:r>
              <a:rPr lang="en-US" sz="1200" dirty="0"/>
              <a:t> (?, Rice guy)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Italy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0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05A6C-C554-3A84-E77A-591472B1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C888B-53BB-C8E5-D493-408758548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5FACB-DB6D-967B-4AF7-E9550DB45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6788-644C-2442-05F0-2F153A6EF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8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6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Projection of training data states onto (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ρ,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e) plane for one case training set ( ),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four case training set ( , ), sixteen case training set ( , , ) and projection of test data ( ).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As more training data is included, the training data’s (</a:t>
            </a:r>
            <a:r>
              <a:rPr lang="el-GR" dirty="0">
                <a:solidFill>
                  <a:srgbClr val="000000"/>
                </a:solidFill>
                <a:effectLst/>
                <a:latin typeface="Helvetica" pitchFamily="2" charset="0"/>
              </a:rPr>
              <a:t>ρ,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e) states surround the test data’s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and the test case switches from extrapolation to interpolation.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367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9848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3112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4600014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Authors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4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153A-A236-9B4D-A0F1-DA988CDD6E09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7"/>
            <a:ext cx="4626429" cy="308428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B4F62A-F143-0E44-AD26-04E6D9F03BB4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E058465-9237-E546-85F0-B7E7FAA43EBF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White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1228439"/>
            <a:ext cx="12192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5572" y="2915624"/>
            <a:ext cx="4626429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565572" y="0"/>
            <a:ext cx="2623459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7681" y="1228439"/>
            <a:ext cx="6190211" cy="1690255"/>
          </a:xfrm>
        </p:spPr>
        <p:txBody>
          <a:bodyPr anchor="ctr">
            <a:normAutofit/>
          </a:bodyPr>
          <a:lstStyle>
            <a:lvl1pPr algn="l">
              <a:lnSpc>
                <a:spcPts val="3700"/>
              </a:lnSpc>
              <a:defRPr sz="3600" spc="3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0412" y="5306898"/>
            <a:ext cx="6261331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951" y="6459789"/>
            <a:ext cx="724296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65572" y="6459789"/>
            <a:ext cx="2623459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8003737" y="282288"/>
            <a:ext cx="1834523" cy="71041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1" y="1228439"/>
            <a:ext cx="203131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 userDrawn="1"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 userDrawn="1"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700411" y="5019736"/>
            <a:ext cx="22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spc="300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0" name="Picture 29"/>
          <p:cNvPicPr>
            <a:picLocks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45" y="5673785"/>
            <a:ext cx="9399784" cy="365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794" y="5626954"/>
            <a:ext cx="564475" cy="163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9371" y="5595527"/>
            <a:ext cx="776320" cy="194889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0280342" y="5912353"/>
            <a:ext cx="1832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7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20725" y="1125414"/>
            <a:ext cx="4934487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887330" y="1125414"/>
            <a:ext cx="4891718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91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40A0-BA3A-E44B-A6F9-7A1F916D77D1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2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91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073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667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5E2EC-3A15-B94B-9602-395D7423BE9F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5166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482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93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A8737-9ED8-534E-AB64-824F3EF1F57B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FC742-9D50-DC4E-9801-4546675A3FDA}"/>
              </a:ext>
            </a:extLst>
          </p:cNvPr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79E91-7ACB-8A4D-A963-31E4E54C9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773E70-EC32-0C42-9EAA-33ABE922052B}"/>
              </a:ext>
            </a:extLst>
          </p:cNvPr>
          <p:cNvPicPr>
            <a:picLocks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661" r:id="rId13"/>
    <p:sldLayoutId id="2147483668" r:id="rId14"/>
    <p:sldLayoutId id="2147483662" r:id="rId15"/>
    <p:sldLayoutId id="214748366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8" y="1429233"/>
            <a:ext cx="100584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599583"/>
            <a:ext cx="2472271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599583"/>
            <a:ext cx="4822804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1506200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9425" y="380825"/>
            <a:ext cx="259675" cy="25161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B0F0"/>
        </a:buClr>
        <a:buFont typeface="Calibri" pitchFamily="34" charset="0"/>
        <a:buChar char="◦"/>
        <a:defRPr sz="14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emf"/><Relationship Id="rId7" Type="http://schemas.openxmlformats.org/officeDocument/2006/relationships/image" Target="../media/image22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34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2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1.png"/><Relationship Id="rId11" Type="http://schemas.openxmlformats.org/officeDocument/2006/relationships/image" Target="../media/image360.png"/><Relationship Id="rId5" Type="http://schemas.openxmlformats.org/officeDocument/2006/relationships/image" Target="../media/image44.png"/><Relationship Id="rId10" Type="http://schemas.openxmlformats.org/officeDocument/2006/relationships/image" Target="../media/image38.emf"/><Relationship Id="rId4" Type="http://schemas.openxmlformats.org/officeDocument/2006/relationships/image" Target="../media/image43.png"/><Relationship Id="rId9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emf"/><Relationship Id="rId5" Type="http://schemas.openxmlformats.org/officeDocument/2006/relationships/image" Target="../media/image480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0.png"/><Relationship Id="rId5" Type="http://schemas.openxmlformats.org/officeDocument/2006/relationships/image" Target="../media/image59.png"/><Relationship Id="rId4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emf"/><Relationship Id="rId11" Type="http://schemas.openxmlformats.org/officeDocument/2006/relationships/image" Target="../media/image68.emf"/><Relationship Id="rId5" Type="http://schemas.openxmlformats.org/officeDocument/2006/relationships/image" Target="../media/image63.emf"/><Relationship Id="rId10" Type="http://schemas.openxmlformats.org/officeDocument/2006/relationships/image" Target="../media/image67.emf"/><Relationship Id="rId4" Type="http://schemas.openxmlformats.org/officeDocument/2006/relationships/image" Target="../media/image62.emf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image" Target="../media/image91.png"/><Relationship Id="rId18" Type="http://schemas.openxmlformats.org/officeDocument/2006/relationships/image" Target="../media/image96.emf"/><Relationship Id="rId3" Type="http://schemas.openxmlformats.org/officeDocument/2006/relationships/image" Target="../media/image81.emf"/><Relationship Id="rId21" Type="http://schemas.openxmlformats.org/officeDocument/2006/relationships/image" Target="../media/image99.png"/><Relationship Id="rId7" Type="http://schemas.openxmlformats.org/officeDocument/2006/relationships/image" Target="../media/image85.emf"/><Relationship Id="rId12" Type="http://schemas.openxmlformats.org/officeDocument/2006/relationships/image" Target="../media/image90.svg"/><Relationship Id="rId17" Type="http://schemas.openxmlformats.org/officeDocument/2006/relationships/image" Target="../media/image95.svg"/><Relationship Id="rId2" Type="http://schemas.openxmlformats.org/officeDocument/2006/relationships/image" Target="../media/image80.emf"/><Relationship Id="rId16" Type="http://schemas.openxmlformats.org/officeDocument/2006/relationships/image" Target="../media/image94.pn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24" Type="http://schemas.openxmlformats.org/officeDocument/2006/relationships/image" Target="../media/image102.emf"/><Relationship Id="rId5" Type="http://schemas.openxmlformats.org/officeDocument/2006/relationships/image" Target="../media/image83.png"/><Relationship Id="rId15" Type="http://schemas.openxmlformats.org/officeDocument/2006/relationships/image" Target="../media/image93.emf"/><Relationship Id="rId23" Type="http://schemas.openxmlformats.org/officeDocument/2006/relationships/image" Target="../media/image101.emf"/><Relationship Id="rId10" Type="http://schemas.openxmlformats.org/officeDocument/2006/relationships/image" Target="../media/image88.svg"/><Relationship Id="rId19" Type="http://schemas.openxmlformats.org/officeDocument/2006/relationships/image" Target="../media/image97.png"/><Relationship Id="rId4" Type="http://schemas.openxmlformats.org/officeDocument/2006/relationships/image" Target="../media/image82.emf"/><Relationship Id="rId9" Type="http://schemas.openxmlformats.org/officeDocument/2006/relationships/image" Target="../media/image87.png"/><Relationship Id="rId14" Type="http://schemas.openxmlformats.org/officeDocument/2006/relationships/image" Target="../media/image92.svg"/><Relationship Id="rId22" Type="http://schemas.openxmlformats.org/officeDocument/2006/relationships/image" Target="../media/image10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9.emf"/><Relationship Id="rId7" Type="http://schemas.openxmlformats.org/officeDocument/2006/relationships/image" Target="../media/image8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1.png"/><Relationship Id="rId5" Type="http://schemas.openxmlformats.org/officeDocument/2006/relationships/image" Target="../media/image850.png"/><Relationship Id="rId10" Type="http://schemas.openxmlformats.org/officeDocument/2006/relationships/image" Target="../media/image114.emf"/><Relationship Id="rId4" Type="http://schemas.openxmlformats.org/officeDocument/2006/relationships/image" Target="../media/image110.emf"/><Relationship Id="rId9" Type="http://schemas.openxmlformats.org/officeDocument/2006/relationships/image" Target="../media/image1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4.emf"/><Relationship Id="rId4" Type="http://schemas.openxmlformats.org/officeDocument/2006/relationships/image" Target="../media/image11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27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png"/><Relationship Id="rId5" Type="http://schemas.openxmlformats.org/officeDocument/2006/relationships/image" Target="../media/image1110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0.png"/><Relationship Id="rId12" Type="http://schemas.openxmlformats.org/officeDocument/2006/relationships/image" Target="../media/image1240.png"/><Relationship Id="rId17" Type="http://schemas.openxmlformats.org/officeDocument/2006/relationships/image" Target="../media/image1290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0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0.png"/><Relationship Id="rId10" Type="http://schemas.openxmlformats.org/officeDocument/2006/relationships/image" Target="../media/image1220.png"/><Relationship Id="rId4" Type="http://schemas.openxmlformats.org/officeDocument/2006/relationships/image" Target="../media/image1160.png"/><Relationship Id="rId9" Type="http://schemas.openxmlformats.org/officeDocument/2006/relationships/image" Target="../media/image1210.png"/><Relationship Id="rId1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(null)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1.emf"/><Relationship Id="rId7" Type="http://schemas.openxmlformats.org/officeDocument/2006/relationships/image" Target="../media/image22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4.emf"/><Relationship Id="rId7" Type="http://schemas.openxmlformats.org/officeDocument/2006/relationships/image" Target="../media/image167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7" Type="http://schemas.openxmlformats.org/officeDocument/2006/relationships/image" Target="../media/image17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1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s://huggingface.co/docs/peft/main/conceptual_guides/lora" TargetMode="Externa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BC66-1E5A-7249-B229-CE09BA048C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681" y="1228439"/>
            <a:ext cx="7037827" cy="1690255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Arial" panose="020B0604020202020204" pitchFamily="34" charset="0"/>
              </a:rPr>
              <a:t>Neural Networks and SciML (with a wink to multigrid)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55970-154D-A946-B631-8AC3754B4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81" y="4593644"/>
            <a:ext cx="6772662" cy="62419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C3131-CF87-114F-A97E-63D3C885FBBC}"/>
              </a:ext>
            </a:extLst>
          </p:cNvPr>
          <p:cNvSpPr txBox="1"/>
          <p:nvPr/>
        </p:nvSpPr>
        <p:spPr>
          <a:xfrm>
            <a:off x="687681" y="5217836"/>
            <a:ext cx="4712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Eric C. Cyr, Sandia National Laboratories</a:t>
            </a:r>
          </a:p>
        </p:txBody>
      </p:sp>
    </p:spTree>
    <p:extLst>
      <p:ext uri="{BB962C8B-B14F-4D97-AF65-F5344CB8AC3E}">
        <p14:creationId xmlns:p14="http://schemas.microsoft.com/office/powerpoint/2010/main" val="32022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3A81-E277-AF94-BD24-CB17ACC8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E7792-06B9-7BC5-F37F-7EB33957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51773-2326-AF57-E7D4-A4D55AE2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33" y="1754326"/>
            <a:ext cx="37211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1C18A-6671-A2A6-E563-E35EBD2342EF}"/>
              </a:ext>
            </a:extLst>
          </p:cNvPr>
          <p:cNvSpPr txBox="1"/>
          <p:nvPr/>
        </p:nvSpPr>
        <p:spPr>
          <a:xfrm>
            <a:off x="720648" y="932087"/>
            <a:ext cx="629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updates in SGD look like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048A62-7ED0-D414-7BFD-D6A023379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2" y="3334465"/>
            <a:ext cx="5839519" cy="3031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CCF909-3FDC-5F99-20AC-81CC94A18DA9}"/>
              </a:ext>
            </a:extLst>
          </p:cNvPr>
          <p:cNvSpPr txBox="1"/>
          <p:nvPr/>
        </p:nvSpPr>
        <p:spPr>
          <a:xfrm>
            <a:off x="720648" y="2562203"/>
            <a:ext cx="620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adjoint method/backpropagation</a:t>
            </a:r>
            <a:r>
              <a:rPr lang="en-US" sz="2400" b="1" dirty="0"/>
              <a:t> </a:t>
            </a:r>
            <a:r>
              <a:rPr lang="en-US" sz="2400" dirty="0"/>
              <a:t>computes the gradient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15D908-CC8D-1C3B-4F63-52C31617741A}"/>
              </a:ext>
            </a:extLst>
          </p:cNvPr>
          <p:cNvSpPr/>
          <p:nvPr/>
        </p:nvSpPr>
        <p:spPr>
          <a:xfrm>
            <a:off x="7320094" y="961870"/>
            <a:ext cx="914400" cy="24915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3DE00-8F71-C209-BB12-AE03DD2AF1A4}"/>
              </a:ext>
            </a:extLst>
          </p:cNvPr>
          <p:cNvSpPr/>
          <p:nvPr/>
        </p:nvSpPr>
        <p:spPr>
          <a:xfrm>
            <a:off x="8490108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8BD426-4AE2-9622-00BD-AACB131DF71F}"/>
              </a:ext>
            </a:extLst>
          </p:cNvPr>
          <p:cNvSpPr/>
          <p:nvPr/>
        </p:nvSpPr>
        <p:spPr>
          <a:xfrm>
            <a:off x="9384398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29414-3A0C-622D-D72D-F9867E5E4CB0}"/>
              </a:ext>
            </a:extLst>
          </p:cNvPr>
          <p:cNvSpPr/>
          <p:nvPr/>
        </p:nvSpPr>
        <p:spPr>
          <a:xfrm>
            <a:off x="11099178" y="1586353"/>
            <a:ext cx="395900" cy="12024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92A41-6A66-E69D-E42C-E2C57802B8F5}"/>
              </a:ext>
            </a:extLst>
          </p:cNvPr>
          <p:cNvSpPr/>
          <p:nvPr/>
        </p:nvSpPr>
        <p:spPr>
          <a:xfrm>
            <a:off x="7595818" y="1534899"/>
            <a:ext cx="395900" cy="12538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DE3D03-8E55-F79B-D16C-366F8B18E685}"/>
              </a:ext>
            </a:extLst>
          </p:cNvPr>
          <p:cNvCxnSpPr>
            <a:cxnSpLocks/>
          </p:cNvCxnSpPr>
          <p:nvPr/>
        </p:nvCxnSpPr>
        <p:spPr>
          <a:xfrm>
            <a:off x="7981406" y="2156187"/>
            <a:ext cx="538688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9BCB4-5005-9947-8A63-B4629F4F6A1A}"/>
              </a:ext>
            </a:extLst>
          </p:cNvPr>
          <p:cNvCxnSpPr>
            <a:cxnSpLocks/>
          </p:cNvCxnSpPr>
          <p:nvPr/>
        </p:nvCxnSpPr>
        <p:spPr>
          <a:xfrm>
            <a:off x="8895372" y="2156187"/>
            <a:ext cx="452244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34272-2929-A979-8617-0D93C9CFC3E6}"/>
              </a:ext>
            </a:extLst>
          </p:cNvPr>
          <p:cNvCxnSpPr>
            <a:cxnSpLocks/>
          </p:cNvCxnSpPr>
          <p:nvPr/>
        </p:nvCxnSpPr>
        <p:spPr>
          <a:xfrm>
            <a:off x="9722895" y="2156187"/>
            <a:ext cx="59158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944A96-0439-D73C-6C46-016F0CBEE54B}"/>
              </a:ext>
            </a:extLst>
          </p:cNvPr>
          <p:cNvCxnSpPr>
            <a:cxnSpLocks/>
          </p:cNvCxnSpPr>
          <p:nvPr/>
        </p:nvCxnSpPr>
        <p:spPr>
          <a:xfrm>
            <a:off x="10239337" y="2149705"/>
            <a:ext cx="454915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9A4C2-79E6-6263-A382-4FDA27E52F62}"/>
              </a:ext>
            </a:extLst>
          </p:cNvPr>
          <p:cNvCxnSpPr>
            <a:cxnSpLocks/>
          </p:cNvCxnSpPr>
          <p:nvPr/>
        </p:nvCxnSpPr>
        <p:spPr>
          <a:xfrm>
            <a:off x="10600788" y="2156187"/>
            <a:ext cx="49839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5D5606-6E94-EA13-4E41-473184A76F7B}"/>
              </a:ext>
            </a:extLst>
          </p:cNvPr>
          <p:cNvSpPr/>
          <p:nvPr/>
        </p:nvSpPr>
        <p:spPr>
          <a:xfrm>
            <a:off x="10291526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01A991-D202-BBEF-71CC-3183D4EC26BD}"/>
                  </a:ext>
                </a:extLst>
              </p:cNvPr>
              <p:cNvSpPr txBox="1"/>
              <p:nvPr/>
            </p:nvSpPr>
            <p:spPr>
              <a:xfrm>
                <a:off x="7652295" y="3012554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01A991-D202-BBEF-71CC-3183D4EC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95" y="3012554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64206B-F126-59EB-3719-D0EEF23A2EE6}"/>
                  </a:ext>
                </a:extLst>
              </p:cNvPr>
              <p:cNvSpPr txBox="1"/>
              <p:nvPr/>
            </p:nvSpPr>
            <p:spPr>
              <a:xfrm>
                <a:off x="8425907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64206B-F126-59EB-3719-D0EEF23A2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907" y="3012554"/>
                <a:ext cx="556691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1A56C3-860B-50B9-B9FB-BD97AF1BBA08}"/>
                  </a:ext>
                </a:extLst>
              </p:cNvPr>
              <p:cNvSpPr txBox="1"/>
              <p:nvPr/>
            </p:nvSpPr>
            <p:spPr>
              <a:xfrm>
                <a:off x="9351896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1A56C3-860B-50B9-B9FB-BD97AF1B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896" y="3012554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A41B-767C-BD4F-B9F3-933DA58277C6}"/>
                  </a:ext>
                </a:extLst>
              </p:cNvPr>
              <p:cNvSpPr txBox="1"/>
              <p:nvPr/>
            </p:nvSpPr>
            <p:spPr>
              <a:xfrm>
                <a:off x="10211130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A41B-767C-BD4F-B9F3-933DA5827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130" y="301255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F7023-1FD2-0DCC-4586-552E6BB4B2B4}"/>
                  </a:ext>
                </a:extLst>
              </p:cNvPr>
              <p:cNvSpPr txBox="1"/>
              <p:nvPr/>
            </p:nvSpPr>
            <p:spPr>
              <a:xfrm>
                <a:off x="11018782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F7023-1FD2-0DCC-4586-552E6BB4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782" y="3012554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7D7A3F9-5C08-7562-351D-BE745B6CEA99}"/>
              </a:ext>
            </a:extLst>
          </p:cNvPr>
          <p:cNvSpPr/>
          <p:nvPr/>
        </p:nvSpPr>
        <p:spPr>
          <a:xfrm>
            <a:off x="10898732" y="4077323"/>
            <a:ext cx="914400" cy="24915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272E7F-DA9B-5C1D-2CDF-5EDB2AE7DF78}"/>
              </a:ext>
            </a:extLst>
          </p:cNvPr>
          <p:cNvSpPr/>
          <p:nvPr/>
        </p:nvSpPr>
        <p:spPr>
          <a:xfrm>
            <a:off x="8538857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5CD9BA-747C-DD1F-1BFB-C4253BF014FB}"/>
              </a:ext>
            </a:extLst>
          </p:cNvPr>
          <p:cNvSpPr/>
          <p:nvPr/>
        </p:nvSpPr>
        <p:spPr>
          <a:xfrm>
            <a:off x="9433147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FADD27-5400-3860-C08E-C072D4EDD4C0}"/>
              </a:ext>
            </a:extLst>
          </p:cNvPr>
          <p:cNvSpPr/>
          <p:nvPr/>
        </p:nvSpPr>
        <p:spPr>
          <a:xfrm>
            <a:off x="11147927" y="4721895"/>
            <a:ext cx="395900" cy="12024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Obj. Sens.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5D6B8C-CF7A-6C7E-A80B-07415C9D7232}"/>
              </a:ext>
            </a:extLst>
          </p:cNvPr>
          <p:cNvSpPr/>
          <p:nvPr/>
        </p:nvSpPr>
        <p:spPr>
          <a:xfrm>
            <a:off x="7644567" y="4670441"/>
            <a:ext cx="395900" cy="12538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052118-60C0-E2CE-10F1-6ACE85961FC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030155" y="5291729"/>
            <a:ext cx="50870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0E5748-D597-9A2D-EEB8-31E184616848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944121" y="5291729"/>
            <a:ext cx="48902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CF7DBE-BF1E-C2DE-2172-3461E1C1A89D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9829047" y="5291729"/>
            <a:ext cx="534184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1B4BC6F-37AD-BEF0-7146-8D89C37C0B8E}"/>
              </a:ext>
            </a:extLst>
          </p:cNvPr>
          <p:cNvCxnSpPr>
            <a:cxnSpLocks/>
          </p:cNvCxnSpPr>
          <p:nvPr/>
        </p:nvCxnSpPr>
        <p:spPr>
          <a:xfrm>
            <a:off x="10288086" y="5285247"/>
            <a:ext cx="454915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887E84-AD86-FAC4-A3A1-640C023C567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10736175" y="5291729"/>
            <a:ext cx="41175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22E943-22A1-B94A-681B-5206DEB541BE}"/>
              </a:ext>
            </a:extLst>
          </p:cNvPr>
          <p:cNvSpPr/>
          <p:nvPr/>
        </p:nvSpPr>
        <p:spPr>
          <a:xfrm>
            <a:off x="10340275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2B7AC9-43D7-CC19-5718-EC0F17C8AAAF}"/>
              </a:ext>
            </a:extLst>
          </p:cNvPr>
          <p:cNvCxnSpPr>
            <a:cxnSpLocks/>
          </p:cNvCxnSpPr>
          <p:nvPr/>
        </p:nvCxnSpPr>
        <p:spPr>
          <a:xfrm>
            <a:off x="11283044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5AA3C6-AA7F-A21B-9AE1-2467BCB1C23A}"/>
              </a:ext>
            </a:extLst>
          </p:cNvPr>
          <p:cNvCxnSpPr>
            <a:cxnSpLocks/>
          </p:cNvCxnSpPr>
          <p:nvPr/>
        </p:nvCxnSpPr>
        <p:spPr>
          <a:xfrm>
            <a:off x="10475270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B72FC7-6A06-3CC4-024B-14BDA7974049}"/>
              </a:ext>
            </a:extLst>
          </p:cNvPr>
          <p:cNvCxnSpPr>
            <a:cxnSpLocks/>
          </p:cNvCxnSpPr>
          <p:nvPr/>
        </p:nvCxnSpPr>
        <p:spPr>
          <a:xfrm>
            <a:off x="9602179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F191A9-F462-2B04-87D4-5F398CA98456}"/>
              </a:ext>
            </a:extLst>
          </p:cNvPr>
          <p:cNvCxnSpPr>
            <a:cxnSpLocks/>
          </p:cNvCxnSpPr>
          <p:nvPr/>
        </p:nvCxnSpPr>
        <p:spPr>
          <a:xfrm>
            <a:off x="8729088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A0F6719-46E9-3022-DF95-3A383930DBA1}"/>
              </a:ext>
            </a:extLst>
          </p:cNvPr>
          <p:cNvCxnSpPr>
            <a:cxnSpLocks/>
          </p:cNvCxnSpPr>
          <p:nvPr/>
        </p:nvCxnSpPr>
        <p:spPr>
          <a:xfrm>
            <a:off x="7855997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F485688-601A-BD80-F1BC-2BC676C6A0EB}"/>
              </a:ext>
            </a:extLst>
          </p:cNvPr>
          <p:cNvSpPr txBox="1"/>
          <p:nvPr/>
        </p:nvSpPr>
        <p:spPr>
          <a:xfrm>
            <a:off x="8400239" y="817209"/>
            <a:ext cx="230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Forward Solve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1AC0FC-F593-E6E7-EEDF-64876BDA6921}"/>
              </a:ext>
            </a:extLst>
          </p:cNvPr>
          <p:cNvSpPr txBox="1"/>
          <p:nvPr/>
        </p:nvSpPr>
        <p:spPr>
          <a:xfrm>
            <a:off x="8630526" y="6207985"/>
            <a:ext cx="21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Adjoint Solve</a:t>
            </a:r>
          </a:p>
        </p:txBody>
      </p:sp>
    </p:spTree>
    <p:extLst>
      <p:ext uri="{BB962C8B-B14F-4D97-AF65-F5344CB8AC3E}">
        <p14:creationId xmlns:p14="http://schemas.microsoft.com/office/powerpoint/2010/main" val="19130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07643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43 0.00116 L 0.147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4 0.00116 L 0.22109 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09 0.00116 L 0.29206 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6758 -0.00371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7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-0.00371 L -0.14206 -0.0046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6 -0.00463 L -0.21536 -0.0046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36 -0.00463 L -0.29036 -0.0076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16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17" grpId="0"/>
      <p:bldP spid="18" grpId="0"/>
      <p:bldP spid="19" grpId="0"/>
      <p:bldP spid="20" grpId="0"/>
      <p:bldP spid="21" grpId="0"/>
      <p:bldP spid="24" grpId="0" animBg="1"/>
      <p:bldP spid="24" grpId="1" animBg="1"/>
      <p:bldP spid="24" grpId="2" animBg="1"/>
      <p:bldP spid="24" grpId="3" animBg="1"/>
      <p:bldP spid="24" grpId="4" animBg="1"/>
      <p:bldP spid="43" grpId="0"/>
      <p:bldP spid="43" grpId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EBD4-A51E-3885-F957-8603DF84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4979E-F888-C2D7-869B-BF9DB5EEB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397F3-7CF7-29D2-3EDD-1E1E8FEBEDF9}"/>
              </a:ext>
            </a:extLst>
          </p:cNvPr>
          <p:cNvSpPr txBox="1"/>
          <p:nvPr/>
        </p:nvSpPr>
        <p:spPr>
          <a:xfrm>
            <a:off x="720648" y="810728"/>
            <a:ext cx="4209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not higher-order methods?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1ECB0-92E8-9763-20C8-C37DFFF79B1E}"/>
              </a:ext>
            </a:extLst>
          </p:cNvPr>
          <p:cNvSpPr txBox="1"/>
          <p:nvPr/>
        </p:nvSpPr>
        <p:spPr>
          <a:xfrm>
            <a:off x="720648" y="5406486"/>
            <a:ext cx="105667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Considering this figure…why do neural networks work at 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From: Li, H., Xu, Z., Taylor, G., Studer, C. and Goldstein, T., 2018. Visualizing the loss landscape of neural nets. </a:t>
            </a:r>
            <a:r>
              <a:rPr lang="en-US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Advances in neural information processing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A75C247-1326-2FA7-42FC-6D12A469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3674" y="1310881"/>
            <a:ext cx="5011005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0E6EA-414F-224A-7BCF-57FF7A644BBB}"/>
              </a:ext>
            </a:extLst>
          </p:cNvPr>
          <p:cNvSpPr txBox="1"/>
          <p:nvPr/>
        </p:nvSpPr>
        <p:spPr>
          <a:xfrm>
            <a:off x="3442621" y="4781932"/>
            <a:ext cx="3421386" cy="400110"/>
          </a:xfrm>
          <a:prstGeom prst="rect">
            <a:avLst/>
          </a:prstGeom>
          <a:solidFill>
            <a:schemeClr val="bg1">
              <a:alpha val="43933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/>
              <a:t>VGG-56: Loss in two directions</a:t>
            </a:r>
          </a:p>
        </p:txBody>
      </p:sp>
    </p:spTree>
    <p:extLst>
      <p:ext uri="{BB962C8B-B14F-4D97-AF65-F5344CB8AC3E}">
        <p14:creationId xmlns:p14="http://schemas.microsoft.com/office/powerpoint/2010/main" val="182112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A36F-713F-DF4C-80D6-42AB572C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Adaptive Basis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A1212-BA69-604B-89FA-ED883CF78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489513"/>
            <a:ext cx="6300470" cy="265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9C38D-7A82-B947-AADC-4A3694761CF6}"/>
              </a:ext>
            </a:extLst>
          </p:cNvPr>
          <p:cNvSpPr txBox="1"/>
          <p:nvPr/>
        </p:nvSpPr>
        <p:spPr>
          <a:xfrm>
            <a:off x="720648" y="919288"/>
            <a:ext cx="1037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View a neural network as producing a “basis” followed by a projection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80B9B-8016-1B42-BD03-C09B22160986}"/>
              </a:ext>
            </a:extLst>
          </p:cNvPr>
          <p:cNvSpPr txBox="1"/>
          <p:nvPr/>
        </p:nvSpPr>
        <p:spPr>
          <a:xfrm>
            <a:off x="4497229" y="4167156"/>
            <a:ext cx="15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(basis controls)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6CF85-338C-BD4B-BD5C-E1F60C3A36C8}"/>
              </a:ext>
            </a:extLst>
          </p:cNvPr>
          <p:cNvSpPr txBox="1"/>
          <p:nvPr/>
        </p:nvSpPr>
        <p:spPr>
          <a:xfrm>
            <a:off x="6487298" y="4167156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(projected coefficients)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286E8-303C-9C47-B923-A5B16333108C}"/>
              </a:ext>
            </a:extLst>
          </p:cNvPr>
          <p:cNvSpPr txBox="1"/>
          <p:nvPr/>
        </p:nvSpPr>
        <p:spPr>
          <a:xfrm>
            <a:off x="9415849" y="1952368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(output approximation)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40EBB-7277-21F0-972C-D20513F78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635CF-EA6D-0316-1110-36793C0433D2}"/>
              </a:ext>
            </a:extLst>
          </p:cNvPr>
          <p:cNvSpPr txBox="1"/>
          <p:nvPr/>
        </p:nvSpPr>
        <p:spPr>
          <a:xfrm>
            <a:off x="118786" y="6248165"/>
            <a:ext cx="1191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cs typeface="Calibri" panose="020F0502020204030204" pitchFamily="34" charset="0"/>
              </a:rPr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Cyr, E.C.,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Gulian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M.A., Patel, R.G., Perego, M. and Trask, N.A., 2020, August. Robust training and initialization of deep neural networks: An adaptive basis viewpoint. In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Mathematical and Scientific Machine Learning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(pp. 512-536). PMLR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5CB2-36F5-B445-B503-E8E9FE60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Adaptive Basis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AA679-CC97-2F4E-9738-648924F30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34C15-41F5-0C4E-AF67-337C1F668786}"/>
              </a:ext>
            </a:extLst>
          </p:cNvPr>
          <p:cNvSpPr txBox="1"/>
          <p:nvPr/>
        </p:nvSpPr>
        <p:spPr>
          <a:xfrm>
            <a:off x="720648" y="810728"/>
            <a:ext cx="78743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ReLUs</a:t>
            </a:r>
            <a:r>
              <a:rPr lang="en-US" sz="2400" dirty="0"/>
              <a:t> permit a continuous p-w linear approximation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</a:t>
            </a:r>
            <a:r>
              <a:rPr lang="en-US" sz="2400" dirty="0" err="1"/>
              <a:t>ReLU</a:t>
            </a:r>
            <a:r>
              <a:rPr lang="en-US" sz="2400" dirty="0"/>
              <a:t> NN yields an r-ref. like FE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BF49A-FA1F-4142-8C46-E3C4C64B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000" y="1234174"/>
            <a:ext cx="3329827" cy="2632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BA273-B3C0-034D-AC7F-96E93FBF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00" y="3866537"/>
            <a:ext cx="3329827" cy="2632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823344-D6FB-B14E-AEEB-7DD47387AD76}"/>
              </a:ext>
            </a:extLst>
          </p:cNvPr>
          <p:cNvSpPr txBox="1"/>
          <p:nvPr/>
        </p:nvSpPr>
        <p:spPr>
          <a:xfrm>
            <a:off x="8925477" y="810728"/>
            <a:ext cx="266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AFEM, versus DNN-FEM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AC54D1-FAED-664D-8CBE-15662D2F3ECC}"/>
              </a:ext>
            </a:extLst>
          </p:cNvPr>
          <p:cNvGrpSpPr/>
          <p:nvPr/>
        </p:nvGrpSpPr>
        <p:grpSpPr>
          <a:xfrm>
            <a:off x="2534326" y="1389168"/>
            <a:ext cx="4246996" cy="2101024"/>
            <a:chOff x="2839126" y="2362915"/>
            <a:chExt cx="4246996" cy="2101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862B82-EC46-AC40-9BCB-6F3D282C9268}"/>
                    </a:ext>
                  </a:extLst>
                </p:cNvPr>
                <p:cNvSpPr txBox="1"/>
                <p:nvPr/>
              </p:nvSpPr>
              <p:spPr>
                <a:xfrm>
                  <a:off x="2839126" y="2362915"/>
                  <a:ext cx="424699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A862B82-EC46-AC40-9BCB-6F3D282C9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126" y="2362915"/>
                  <a:ext cx="424699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8FA38104-9478-054D-BC6E-8D0B92F479B4}"/>
                </a:ext>
              </a:extLst>
            </p:cNvPr>
            <p:cNvSpPr/>
            <p:nvPr/>
          </p:nvSpPr>
          <p:spPr>
            <a:xfrm rot="16200000">
              <a:off x="5994481" y="2610962"/>
              <a:ext cx="68808" cy="433904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9A6D006D-CD10-9440-8112-9F42B93E7D41}"/>
                </a:ext>
              </a:extLst>
            </p:cNvPr>
            <p:cNvSpPr/>
            <p:nvPr/>
          </p:nvSpPr>
          <p:spPr>
            <a:xfrm rot="16200000">
              <a:off x="6676643" y="2744751"/>
              <a:ext cx="68808" cy="166326"/>
            </a:xfrm>
            <a:prstGeom prst="lef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7B1E4A-DB24-B24B-9AD9-3AF781309F70}"/>
                </a:ext>
              </a:extLst>
            </p:cNvPr>
            <p:cNvSpPr txBox="1"/>
            <p:nvPr/>
          </p:nvSpPr>
          <p:spPr>
            <a:xfrm rot="5400000">
              <a:off x="5677667" y="313835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892088-E17C-4D46-BDC1-0D7B278CFA8A}"/>
                </a:ext>
              </a:extLst>
            </p:cNvPr>
            <p:cNvSpPr txBox="1"/>
            <p:nvPr/>
          </p:nvSpPr>
          <p:spPr>
            <a:xfrm rot="5400000">
              <a:off x="5964977" y="3533203"/>
              <a:ext cx="149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0-Intersection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37195-1F8A-C744-9D03-AED465C78DC7}"/>
              </a:ext>
            </a:extLst>
          </p:cNvPr>
          <p:cNvGrpSpPr/>
          <p:nvPr/>
        </p:nvGrpSpPr>
        <p:grpSpPr>
          <a:xfrm>
            <a:off x="1415921" y="2081119"/>
            <a:ext cx="3771900" cy="2926049"/>
            <a:chOff x="1542842" y="3121223"/>
            <a:chExt cx="3771900" cy="29260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BFED26-EE91-4A48-BCA5-DE0F774F8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842" y="3317135"/>
              <a:ext cx="3771900" cy="273013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E27C1B-F3B5-2E44-915B-3FDFA98BA9C4}"/>
                </a:ext>
              </a:extLst>
            </p:cNvPr>
            <p:cNvSpPr txBox="1"/>
            <p:nvPr/>
          </p:nvSpPr>
          <p:spPr>
            <a:xfrm>
              <a:off x="2178578" y="3121223"/>
              <a:ext cx="2500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Build a FEM Basis with </a:t>
              </a:r>
              <a:r>
                <a:rPr lang="en-US" sz="1400" dirty="0" err="1"/>
                <a:t>ReLU</a:t>
              </a:r>
              <a:r>
                <a:rPr lang="en-US" sz="1400" dirty="0"/>
                <a:t> NN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D8CCE05-38DA-7862-3C6E-BBBF17D49E65}"/>
              </a:ext>
            </a:extLst>
          </p:cNvPr>
          <p:cNvSpPr txBox="1"/>
          <p:nvPr/>
        </p:nvSpPr>
        <p:spPr>
          <a:xfrm>
            <a:off x="720648" y="5920017"/>
            <a:ext cx="754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He, J., Li, L., Xu, J., &amp; Zheng, C. (2020).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Relu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deep neural networks and linear finite elements.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Journal of Computational Mathematics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38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(3), 502-527.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6B0A-AC5F-0545-0DA3-0D64DD4E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ECDE-AE87-2916-4B5B-E3488B47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Adaptive Basis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32F36-6A5B-96CE-A82F-CCC9FAAB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65" y="1489513"/>
            <a:ext cx="6300470" cy="265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800FF-30A8-623B-A846-1C0B83D6EE13}"/>
              </a:ext>
            </a:extLst>
          </p:cNvPr>
          <p:cNvSpPr txBox="1"/>
          <p:nvPr/>
        </p:nvSpPr>
        <p:spPr>
          <a:xfrm>
            <a:off x="720648" y="919288"/>
            <a:ext cx="1037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View a neural network as producing a “basis” followed by a projection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BC872-1FE3-0E26-24C9-19BB17D891D4}"/>
              </a:ext>
            </a:extLst>
          </p:cNvPr>
          <p:cNvSpPr txBox="1"/>
          <p:nvPr/>
        </p:nvSpPr>
        <p:spPr>
          <a:xfrm>
            <a:off x="4497229" y="4167156"/>
            <a:ext cx="15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(basis controls)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16AEF-376A-17CA-F10B-121911D02A32}"/>
              </a:ext>
            </a:extLst>
          </p:cNvPr>
          <p:cNvSpPr txBox="1"/>
          <p:nvPr/>
        </p:nvSpPr>
        <p:spPr>
          <a:xfrm>
            <a:off x="6487298" y="4167156"/>
            <a:ext cx="235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(projected coefficients)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B756D-82AD-FBD5-09DA-9ED150302F83}"/>
              </a:ext>
            </a:extLst>
          </p:cNvPr>
          <p:cNvSpPr txBox="1"/>
          <p:nvPr/>
        </p:nvSpPr>
        <p:spPr>
          <a:xfrm>
            <a:off x="9415849" y="1952368"/>
            <a:ext cx="238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(output approximation)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74F54-BFA2-A02F-0B30-53AEF4B0A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AEBCB-4015-DEFB-CDF2-71F63E7702AB}"/>
              </a:ext>
            </a:extLst>
          </p:cNvPr>
          <p:cNvSpPr txBox="1"/>
          <p:nvPr/>
        </p:nvSpPr>
        <p:spPr>
          <a:xfrm>
            <a:off x="118786" y="6248165"/>
            <a:ext cx="11911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cs typeface="Calibri" panose="020F0502020204030204" pitchFamily="34" charset="0"/>
              </a:rPr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Cyr, E.C.,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Gulian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M.A., Patel, R.G., Perego, M. and Trask, N.A., 2020, August. Robust training and initialization of deep neural networks: An adaptive basis viewpoint. In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Mathematical and Scientific Machine Learning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(pp. 512-536). PMLR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7B54-56F9-143C-CDFB-045462CB6085}"/>
              </a:ext>
            </a:extLst>
          </p:cNvPr>
          <p:cNvSpPr txBox="1"/>
          <p:nvPr/>
        </p:nvSpPr>
        <p:spPr>
          <a:xfrm>
            <a:off x="720648" y="4737545"/>
            <a:ext cx="584666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Taking this perspective we will explore: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Parameter initialization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Training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9140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42A883-BAF6-F34B-817A-C4E327C993D6}"/>
                  </a:ext>
                </a:extLst>
              </p:cNvPr>
              <p:cNvSpPr txBox="1"/>
              <p:nvPr/>
            </p:nvSpPr>
            <p:spPr>
              <a:xfrm>
                <a:off x="720648" y="1089024"/>
                <a:ext cx="8266941" cy="544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Experimental setup: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800" dirty="0"/>
                  <a:t>Initialize weights and biases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800" dirty="0"/>
                  <a:t>Propagate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through the neural network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400" dirty="0" err="1"/>
                  <a:t>ReLU</a:t>
                </a:r>
                <a:r>
                  <a:rPr lang="en-US" sz="2400" dirty="0"/>
                  <a:t> activations (no batch norm)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Feed-forward and </a:t>
                </a:r>
                <a:r>
                  <a:rPr lang="en-US" sz="2400" dirty="0" err="1"/>
                  <a:t>ResNet</a:t>
                </a:r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8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800" dirty="0"/>
                  <a:t>What does the basis look like? 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Is it a good basis?</a:t>
                </a:r>
              </a:p>
              <a:p>
                <a:pPr marL="1371600" lvl="2" indent="-457200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Is this a good place to start training?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42A883-BAF6-F34B-817A-C4E327C99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1089024"/>
                <a:ext cx="8266941" cy="5447645"/>
              </a:xfrm>
              <a:prstGeom prst="rect">
                <a:avLst/>
              </a:prstGeom>
              <a:blipFill>
                <a:blip r:embed="rId3"/>
                <a:stretch>
                  <a:fillRect l="-1534" t="-1163" b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F94309-3C92-DB44-9BFA-2B5ECA68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Initialization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0D8BA-EB22-8F47-9339-44C5DFA42630}"/>
              </a:ext>
            </a:extLst>
          </p:cNvPr>
          <p:cNvGrpSpPr/>
          <p:nvPr/>
        </p:nvGrpSpPr>
        <p:grpSpPr>
          <a:xfrm>
            <a:off x="2826497" y="3429000"/>
            <a:ext cx="6539005" cy="1454288"/>
            <a:chOff x="920568" y="1662338"/>
            <a:chExt cx="6539005" cy="1454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2937F99-8CDD-9C41-BCA5-A47050CA98C8}"/>
                    </a:ext>
                  </a:extLst>
                </p:cNvPr>
                <p:cNvSpPr txBox="1"/>
                <p:nvPr/>
              </p:nvSpPr>
              <p:spPr>
                <a:xfrm>
                  <a:off x="6295665" y="1662338"/>
                  <a:ext cx="11579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F562F08-91F5-F048-ADF5-BE58D0936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665" y="1662338"/>
                  <a:ext cx="115794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D1A4816-47D3-7743-874C-D119CDB5EC7B}"/>
                </a:ext>
              </a:extLst>
            </p:cNvPr>
            <p:cNvGrpSpPr/>
            <p:nvPr/>
          </p:nvGrpSpPr>
          <p:grpSpPr>
            <a:xfrm>
              <a:off x="920568" y="1679855"/>
              <a:ext cx="6539005" cy="1436771"/>
              <a:chOff x="920568" y="1679855"/>
              <a:chExt cx="6539005" cy="14367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FFC3679-CFAB-CF48-8E3F-351350D04B8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5665" y="2689086"/>
                    <a:ext cx="116390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24433775-A081-3A48-BEBF-CB2E2588CD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5665" y="2689086"/>
                    <a:ext cx="1163908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33EF7B8-F934-BD40-8305-065CEC720077}"/>
                  </a:ext>
                </a:extLst>
              </p:cNvPr>
              <p:cNvGrpSpPr/>
              <p:nvPr/>
            </p:nvGrpSpPr>
            <p:grpSpPr>
              <a:xfrm>
                <a:off x="920568" y="1679855"/>
                <a:ext cx="5746067" cy="1436771"/>
                <a:chOff x="920568" y="1679855"/>
                <a:chExt cx="5746067" cy="1436771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C15E86E-67C1-3049-8DC8-8E4DA62767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39003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6FE6EF0-E8F6-6D4F-A9A6-0615E951D6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39003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704D56C-53E2-654A-B87E-795798EC7E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68" y="1679855"/>
                      <a:ext cx="32175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Ins="27432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C56A5CD-82AA-E74B-B193-719E333C15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568" y="1679855"/>
                      <a:ext cx="321755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9F49434-54E7-E24D-9C33-34CB0F11A7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7375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E67D2AB-A804-6B41-9BFB-2D7226EB23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7375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389F9F77-1CF2-1348-BA59-EB73452FEE92}"/>
                    </a:ext>
                  </a:extLst>
                </p:cNvPr>
                <p:cNvCxnSpPr>
                  <a:cxnSpLocks/>
                  <a:stCxn id="34" idx="5"/>
                  <a:endCxn id="38" idx="1"/>
                </p:cNvCxnSpPr>
                <p:nvPr/>
              </p:nvCxnSpPr>
              <p:spPr>
                <a:xfrm>
                  <a:off x="2039259" y="1965347"/>
                  <a:ext cx="632475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CCC1C76D-5B45-7640-AF14-1B55484285EC}"/>
                    </a:ext>
                  </a:extLst>
                </p:cNvPr>
                <p:cNvCxnSpPr>
                  <a:cxnSpLocks/>
                  <a:stCxn id="34" idx="6"/>
                  <a:endCxn id="37" idx="2"/>
                </p:cNvCxnSpPr>
                <p:nvPr/>
              </p:nvCxnSpPr>
              <p:spPr>
                <a:xfrm>
                  <a:off x="2073617" y="1882399"/>
                  <a:ext cx="56375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7A44D13-D757-164E-8D33-0538AB8203E2}"/>
                    </a:ext>
                  </a:extLst>
                </p:cNvPr>
                <p:cNvCxnSpPr>
                  <a:cxnSpLocks/>
                  <a:stCxn id="35" idx="6"/>
                  <a:endCxn id="38" idx="2"/>
                </p:cNvCxnSpPr>
                <p:nvPr/>
              </p:nvCxnSpPr>
              <p:spPr>
                <a:xfrm>
                  <a:off x="2073617" y="2909146"/>
                  <a:ext cx="56375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899AC906-029D-CE41-8E45-057655D04BCC}"/>
                    </a:ext>
                  </a:extLst>
                </p:cNvPr>
                <p:cNvCxnSpPr>
                  <a:cxnSpLocks/>
                  <a:stCxn id="35" idx="7"/>
                  <a:endCxn id="37" idx="3"/>
                </p:cNvCxnSpPr>
                <p:nvPr/>
              </p:nvCxnSpPr>
              <p:spPr>
                <a:xfrm flipV="1">
                  <a:off x="2039259" y="1965347"/>
                  <a:ext cx="632475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0A6CD82-1EB9-4D4F-988E-1152F2705A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88387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3146849-9990-6846-914B-7C2075CAB4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88387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8197523-DD47-124F-950C-828AF96589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28648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75AACAA-CD34-1A4E-AD7F-0F8695C1E8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28648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00EF0F2A-F50F-274B-B9FD-19414C791B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1474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F9D8B2D-F79D-894D-A915-A7F7CEDF9C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1474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5AB2C90-7F76-8C4B-BA3E-A6C886250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1736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7F543CFD-E096-F84E-9817-79560E13BE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1736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DAEAE235-AC65-494E-8A74-FBD73DBF3A00}"/>
                    </a:ext>
                  </a:extLst>
                </p:cNvPr>
                <p:cNvCxnSpPr>
                  <a:cxnSpLocks/>
                  <a:stCxn id="37" idx="5"/>
                  <a:endCxn id="44" idx="1"/>
                </p:cNvCxnSpPr>
                <p:nvPr/>
              </p:nvCxnSpPr>
              <p:spPr>
                <a:xfrm>
                  <a:off x="2837631" y="1965347"/>
                  <a:ext cx="58511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535D949F-F9B9-FC41-BA0A-A468854086A5}"/>
                    </a:ext>
                  </a:extLst>
                </p:cNvPr>
                <p:cNvCxnSpPr>
                  <a:cxnSpLocks/>
                  <a:stCxn id="37" idx="6"/>
                  <a:endCxn id="43" idx="2"/>
                </p:cNvCxnSpPr>
                <p:nvPr/>
              </p:nvCxnSpPr>
              <p:spPr>
                <a:xfrm>
                  <a:off x="2871990" y="1882399"/>
                  <a:ext cx="5163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D3295A09-9EC1-1D41-8CB3-E7B89C3D29BD}"/>
                    </a:ext>
                  </a:extLst>
                </p:cNvPr>
                <p:cNvCxnSpPr>
                  <a:cxnSpLocks/>
                  <a:stCxn id="38" idx="6"/>
                  <a:endCxn id="44" idx="2"/>
                </p:cNvCxnSpPr>
                <p:nvPr/>
              </p:nvCxnSpPr>
              <p:spPr>
                <a:xfrm>
                  <a:off x="2871990" y="2909146"/>
                  <a:ext cx="5163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1BF628CB-95F0-D14B-99A8-58A3BE587659}"/>
                    </a:ext>
                  </a:extLst>
                </p:cNvPr>
                <p:cNvCxnSpPr>
                  <a:cxnSpLocks/>
                  <a:endCxn id="43" idx="3"/>
                </p:cNvCxnSpPr>
                <p:nvPr/>
              </p:nvCxnSpPr>
              <p:spPr>
                <a:xfrm flipV="1">
                  <a:off x="2897891" y="1965347"/>
                  <a:ext cx="524854" cy="8740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57D7E55B-B1AC-BE44-A661-82330949EC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5517" y="1951997"/>
                  <a:ext cx="58511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EF4699AC-D340-494F-BF17-75AA8D8E3E76}"/>
                    </a:ext>
                  </a:extLst>
                </p:cNvPr>
                <p:cNvCxnSpPr>
                  <a:cxnSpLocks/>
                  <a:stCxn id="43" idx="6"/>
                  <a:endCxn id="45" idx="2"/>
                </p:cNvCxnSpPr>
                <p:nvPr/>
              </p:nvCxnSpPr>
              <p:spPr>
                <a:xfrm>
                  <a:off x="3623001" y="1882399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CA61FE0C-360B-314B-844D-66C5A1729039}"/>
                    </a:ext>
                  </a:extLst>
                </p:cNvPr>
                <p:cNvCxnSpPr>
                  <a:cxnSpLocks/>
                  <a:stCxn id="44" idx="6"/>
                  <a:endCxn id="46" idx="2"/>
                </p:cNvCxnSpPr>
                <p:nvPr/>
              </p:nvCxnSpPr>
              <p:spPr>
                <a:xfrm>
                  <a:off x="3623001" y="2909146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96F99DA4-9558-4049-B5B7-16DE18CC080C}"/>
                    </a:ext>
                  </a:extLst>
                </p:cNvPr>
                <p:cNvCxnSpPr>
                  <a:cxnSpLocks/>
                  <a:stCxn id="44" idx="7"/>
                  <a:endCxn id="45" idx="3"/>
                </p:cNvCxnSpPr>
                <p:nvPr/>
              </p:nvCxnSpPr>
              <p:spPr>
                <a:xfrm flipV="1">
                  <a:off x="3588643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5E615F37-29FB-6D4D-AA33-0373597D2157}"/>
                    </a:ext>
                  </a:extLst>
                </p:cNvPr>
                <p:cNvCxnSpPr>
                  <a:cxnSpLocks/>
                  <a:stCxn id="45" idx="5"/>
                  <a:endCxn id="48" idx="1"/>
                </p:cNvCxnSpPr>
                <p:nvPr/>
              </p:nvCxnSpPr>
              <p:spPr>
                <a:xfrm>
                  <a:off x="4428904" y="1965347"/>
                  <a:ext cx="626929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4677780D-2E40-5048-AC00-B39116487D42}"/>
                    </a:ext>
                  </a:extLst>
                </p:cNvPr>
                <p:cNvCxnSpPr>
                  <a:cxnSpLocks/>
                  <a:stCxn id="45" idx="6"/>
                  <a:endCxn id="47" idx="2"/>
                </p:cNvCxnSpPr>
                <p:nvPr/>
              </p:nvCxnSpPr>
              <p:spPr>
                <a:xfrm>
                  <a:off x="4463263" y="1882399"/>
                  <a:ext cx="55821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D147D22-F87F-5B46-B9F3-2D3DFDA83C9C}"/>
                    </a:ext>
                  </a:extLst>
                </p:cNvPr>
                <p:cNvCxnSpPr>
                  <a:cxnSpLocks/>
                  <a:stCxn id="46" idx="6"/>
                  <a:endCxn id="48" idx="2"/>
                </p:cNvCxnSpPr>
                <p:nvPr/>
              </p:nvCxnSpPr>
              <p:spPr>
                <a:xfrm>
                  <a:off x="4463263" y="2909146"/>
                  <a:ext cx="55821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65CBDD03-5DEF-B542-98EF-0C917CDBFCC8}"/>
                    </a:ext>
                  </a:extLst>
                </p:cNvPr>
                <p:cNvCxnSpPr>
                  <a:cxnSpLocks/>
                  <a:stCxn id="46" idx="7"/>
                  <a:endCxn id="47" idx="3"/>
                </p:cNvCxnSpPr>
                <p:nvPr/>
              </p:nvCxnSpPr>
              <p:spPr>
                <a:xfrm flipV="1">
                  <a:off x="4428904" y="1965347"/>
                  <a:ext cx="626929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6376C8CD-E075-6C4E-8147-8B8405214A82}"/>
                    </a:ext>
                  </a:extLst>
                </p:cNvPr>
                <p:cNvCxnSpPr>
                  <a:cxnSpLocks/>
                  <a:stCxn id="47" idx="5"/>
                  <a:endCxn id="50" idx="1"/>
                </p:cNvCxnSpPr>
                <p:nvPr/>
              </p:nvCxnSpPr>
              <p:spPr>
                <a:xfrm>
                  <a:off x="5221730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4395F4D-8477-EC4F-8EE1-6E394903C650}"/>
                    </a:ext>
                  </a:extLst>
                </p:cNvPr>
                <p:cNvCxnSpPr>
                  <a:cxnSpLocks/>
                  <a:stCxn id="47" idx="6"/>
                  <a:endCxn id="49" idx="2"/>
                </p:cNvCxnSpPr>
                <p:nvPr/>
              </p:nvCxnSpPr>
              <p:spPr>
                <a:xfrm>
                  <a:off x="5256089" y="1882399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98D88A72-B969-FB47-84ED-7E22F03B9B00}"/>
                    </a:ext>
                  </a:extLst>
                </p:cNvPr>
                <p:cNvCxnSpPr>
                  <a:cxnSpLocks/>
                  <a:stCxn id="48" idx="6"/>
                  <a:endCxn id="50" idx="2"/>
                </p:cNvCxnSpPr>
                <p:nvPr/>
              </p:nvCxnSpPr>
              <p:spPr>
                <a:xfrm>
                  <a:off x="5256089" y="2909146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CC96B14B-3BB4-BD4B-AFF6-5C8161C1E2E7}"/>
                    </a:ext>
                  </a:extLst>
                </p:cNvPr>
                <p:cNvCxnSpPr>
                  <a:cxnSpLocks/>
                  <a:stCxn id="48" idx="7"/>
                  <a:endCxn id="49" idx="3"/>
                </p:cNvCxnSpPr>
                <p:nvPr/>
              </p:nvCxnSpPr>
              <p:spPr>
                <a:xfrm flipV="1">
                  <a:off x="5221730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1063091B-AE6E-BA40-A91F-A536C7C7EED4}"/>
                    </a:ext>
                  </a:extLst>
                </p:cNvPr>
                <p:cNvCxnSpPr>
                  <a:cxnSpLocks/>
                  <a:stCxn id="49" idx="5"/>
                </p:cNvCxnSpPr>
                <p:nvPr/>
              </p:nvCxnSpPr>
              <p:spPr>
                <a:xfrm>
                  <a:off x="6061992" y="1965347"/>
                  <a:ext cx="604643" cy="7969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3EE4C477-5D21-B04F-BA11-D06D1F43107A}"/>
                    </a:ext>
                  </a:extLst>
                </p:cNvPr>
                <p:cNvCxnSpPr>
                  <a:cxnSpLocks/>
                  <a:stCxn id="49" idx="6"/>
                </p:cNvCxnSpPr>
                <p:nvPr/>
              </p:nvCxnSpPr>
              <p:spPr>
                <a:xfrm>
                  <a:off x="6096350" y="1882399"/>
                  <a:ext cx="29473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B5699F17-C181-954F-A2D5-D098E1B877E5}"/>
                    </a:ext>
                  </a:extLst>
                </p:cNvPr>
                <p:cNvCxnSpPr>
                  <a:cxnSpLocks/>
                  <a:stCxn id="50" idx="6"/>
                </p:cNvCxnSpPr>
                <p:nvPr/>
              </p:nvCxnSpPr>
              <p:spPr>
                <a:xfrm>
                  <a:off x="6096350" y="2909146"/>
                  <a:ext cx="29473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6F54BB4A-2B67-8042-98FA-5AF90C4C52F6}"/>
                    </a:ext>
                  </a:extLst>
                </p:cNvPr>
                <p:cNvCxnSpPr>
                  <a:cxnSpLocks/>
                  <a:stCxn id="50" idx="7"/>
                </p:cNvCxnSpPr>
                <p:nvPr/>
              </p:nvCxnSpPr>
              <p:spPr>
                <a:xfrm flipV="1">
                  <a:off x="6061992" y="2012992"/>
                  <a:ext cx="557158" cy="813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847A1FAE-5484-1641-AAC0-EAA3544F2A4C}"/>
                    </a:ext>
                  </a:extLst>
                </p:cNvPr>
                <p:cNvCxnSpPr>
                  <a:cxnSpLocks/>
                  <a:stCxn id="36" idx="3"/>
                  <a:endCxn id="35" idx="1"/>
                </p:cNvCxnSpPr>
                <p:nvPr/>
              </p:nvCxnSpPr>
              <p:spPr>
                <a:xfrm>
                  <a:off x="1242323" y="1879910"/>
                  <a:ext cx="631039" cy="9462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3337B886-C416-B541-975C-75B85C33161A}"/>
                    </a:ext>
                  </a:extLst>
                </p:cNvPr>
                <p:cNvCxnSpPr>
                  <a:cxnSpLocks/>
                  <a:stCxn id="36" idx="3"/>
                  <a:endCxn id="34" idx="2"/>
                </p:cNvCxnSpPr>
                <p:nvPr/>
              </p:nvCxnSpPr>
              <p:spPr>
                <a:xfrm>
                  <a:off x="1242323" y="1879910"/>
                  <a:ext cx="596680" cy="248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A23E60B8-9022-DB4B-9143-B773A41C909E}"/>
                    </a:ext>
                  </a:extLst>
                </p:cNvPr>
                <p:cNvCxnSpPr>
                  <a:cxnSpLocks/>
                  <a:stCxn id="75" idx="3"/>
                  <a:endCxn id="35" idx="2"/>
                </p:cNvCxnSpPr>
                <p:nvPr/>
              </p:nvCxnSpPr>
              <p:spPr>
                <a:xfrm flipV="1">
                  <a:off x="1246939" y="2909147"/>
                  <a:ext cx="592064" cy="74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649288EB-B90F-6447-B178-4C2F2745FEEE}"/>
                    </a:ext>
                  </a:extLst>
                </p:cNvPr>
                <p:cNvCxnSpPr>
                  <a:cxnSpLocks/>
                  <a:stCxn id="75" idx="3"/>
                  <a:endCxn id="34" idx="3"/>
                </p:cNvCxnSpPr>
                <p:nvPr/>
              </p:nvCxnSpPr>
              <p:spPr>
                <a:xfrm flipV="1">
                  <a:off x="1246939" y="1965347"/>
                  <a:ext cx="626423" cy="9512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21865811-8DD7-D74A-BFFB-C976DCD0FA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68" y="2716516"/>
                      <a:ext cx="326371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Ins="27432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50" name="TextBox 249">
                      <a:extLst>
                        <a:ext uri="{FF2B5EF4-FFF2-40B4-BE49-F238E27FC236}">
                          <a16:creationId xmlns:a16="http://schemas.microsoft.com/office/drawing/2014/main" id="{5477180A-613C-AF4F-B709-2B50AAE085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568" y="2716516"/>
                      <a:ext cx="326371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704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28108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3558-9DE9-9A41-800D-F513E291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Initialization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BE892-171A-AA47-9A8A-365826DEA53C}"/>
              </a:ext>
            </a:extLst>
          </p:cNvPr>
          <p:cNvSpPr txBox="1"/>
          <p:nvPr/>
        </p:nvSpPr>
        <p:spPr>
          <a:xfrm>
            <a:off x="726132" y="802119"/>
            <a:ext cx="826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“He</a:t>
            </a:r>
            <a:r>
              <a:rPr lang="en-US" sz="2400" baseline="30000" dirty="0"/>
              <a:t>*</a:t>
            </a:r>
            <a:r>
              <a:rPr lang="en-US" sz="2400" dirty="0"/>
              <a:t>” is a standard technique: for </a:t>
            </a:r>
            <a:r>
              <a:rPr lang="en-US" sz="2400" dirty="0" err="1"/>
              <a:t>ReLU’s</a:t>
            </a:r>
            <a:r>
              <a:rPr lang="en-US" sz="2400" dirty="0"/>
              <a:t> with batch norm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65651-66C7-BE4C-BCF2-E884E2939BF7}"/>
              </a:ext>
            </a:extLst>
          </p:cNvPr>
          <p:cNvGrpSpPr/>
          <p:nvPr/>
        </p:nvGrpSpPr>
        <p:grpSpPr>
          <a:xfrm>
            <a:off x="8785773" y="934978"/>
            <a:ext cx="3089620" cy="5459724"/>
            <a:chOff x="8785773" y="934978"/>
            <a:chExt cx="3089620" cy="54597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DE942F-1CFB-3A42-8E38-861100479698}"/>
                </a:ext>
              </a:extLst>
            </p:cNvPr>
            <p:cNvGrpSpPr/>
            <p:nvPr/>
          </p:nvGrpSpPr>
          <p:grpSpPr>
            <a:xfrm>
              <a:off x="9014851" y="1151620"/>
              <a:ext cx="2860542" cy="5026441"/>
              <a:chOff x="9014851" y="1125415"/>
              <a:chExt cx="2860542" cy="502644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FA2A1C7-B266-5E46-B840-29D6B86B7E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813" r="72692" b="61930"/>
              <a:stretch/>
            </p:blipFill>
            <p:spPr>
              <a:xfrm>
                <a:off x="9473909" y="1653921"/>
                <a:ext cx="2401484" cy="406552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F0838C-7F45-7B48-904C-83F2E3AD3CD8}"/>
                  </a:ext>
                </a:extLst>
              </p:cNvPr>
              <p:cNvSpPr txBox="1"/>
              <p:nvPr/>
            </p:nvSpPr>
            <p:spPr>
              <a:xfrm>
                <a:off x="9605048" y="5751746"/>
                <a:ext cx="2015429" cy="4001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Size of hypercube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9A4A55-71A0-FF43-9E93-B2BE8DF7F04F}"/>
                  </a:ext>
                </a:extLst>
              </p:cNvPr>
              <p:cNvSpPr txBox="1"/>
              <p:nvPr/>
            </p:nvSpPr>
            <p:spPr>
              <a:xfrm>
                <a:off x="9628829" y="1125415"/>
                <a:ext cx="1544782" cy="40011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Current layer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D03D57D-6415-9046-8FBC-64C7AA16D834}"/>
                  </a:ext>
                </a:extLst>
              </p:cNvPr>
              <p:cNvCxnSpPr>
                <a:cxnSpLocks/>
                <a:stCxn id="15" idx="2"/>
              </p:cNvCxnSpPr>
              <p:nvPr/>
            </p:nvCxnSpPr>
            <p:spPr>
              <a:xfrm>
                <a:off x="10401220" y="1525525"/>
                <a:ext cx="354867" cy="33362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7FF2AC2-5805-EA40-AE12-585E64635F9B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10612763" y="5409127"/>
                <a:ext cx="463068" cy="34261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211293-5282-8D4B-B73C-681B77A3ADDB}"/>
                  </a:ext>
                </a:extLst>
              </p:cNvPr>
              <p:cNvSpPr txBox="1"/>
              <p:nvPr/>
            </p:nvSpPr>
            <p:spPr>
              <a:xfrm>
                <a:off x="9014851" y="2659229"/>
                <a:ext cx="1660647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Image of layer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B129CF6-D556-DF4B-9203-135F9C7158B0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9845175" y="3059339"/>
                <a:ext cx="999122" cy="84319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9AB1CB-C5BA-F74D-AF07-DF7B53AD9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5773" y="934978"/>
              <a:ext cx="0" cy="5459724"/>
            </a:xfrm>
            <a:prstGeom prst="line">
              <a:avLst/>
            </a:prstGeom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44968A-79C8-044E-A654-FAC818B98685}"/>
              </a:ext>
            </a:extLst>
          </p:cNvPr>
          <p:cNvGrpSpPr/>
          <p:nvPr/>
        </p:nvGrpSpPr>
        <p:grpSpPr>
          <a:xfrm>
            <a:off x="1590099" y="1384253"/>
            <a:ext cx="6539005" cy="1322080"/>
            <a:chOff x="920568" y="1662338"/>
            <a:chExt cx="6539005" cy="1454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EBA0D1A-DC46-8D43-9276-2953E401BBF0}"/>
                    </a:ext>
                  </a:extLst>
                </p:cNvPr>
                <p:cNvSpPr txBox="1"/>
                <p:nvPr/>
              </p:nvSpPr>
              <p:spPr>
                <a:xfrm>
                  <a:off x="6295665" y="1662338"/>
                  <a:ext cx="11579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F562F08-91F5-F048-ADF5-BE58D0936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665" y="1662338"/>
                  <a:ext cx="1157946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238BF3-2A95-BB47-8E3C-E37F2F31453F}"/>
                </a:ext>
              </a:extLst>
            </p:cNvPr>
            <p:cNvGrpSpPr/>
            <p:nvPr/>
          </p:nvGrpSpPr>
          <p:grpSpPr>
            <a:xfrm>
              <a:off x="920568" y="1679855"/>
              <a:ext cx="6539005" cy="1436771"/>
              <a:chOff x="920568" y="1679855"/>
              <a:chExt cx="6539005" cy="14367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5C180D1-ADF8-5D45-B74C-A68775C40376}"/>
                      </a:ext>
                    </a:extLst>
                  </p:cNvPr>
                  <p:cNvSpPr txBox="1"/>
                  <p:nvPr/>
                </p:nvSpPr>
                <p:spPr>
                  <a:xfrm>
                    <a:off x="6295665" y="2689086"/>
                    <a:ext cx="116390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24433775-A081-3A48-BEBF-CB2E2588CD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5665" y="2689086"/>
                    <a:ext cx="1163908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05ED7B-5513-8C4D-AB12-BD9A948A4AA4}"/>
                  </a:ext>
                </a:extLst>
              </p:cNvPr>
              <p:cNvGrpSpPr/>
              <p:nvPr/>
            </p:nvGrpSpPr>
            <p:grpSpPr>
              <a:xfrm>
                <a:off x="920568" y="1679855"/>
                <a:ext cx="5746067" cy="1436771"/>
                <a:chOff x="920568" y="1679855"/>
                <a:chExt cx="5746067" cy="143677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E4A2BAC-4CCF-6449-8949-E6514DCBAF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39003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FF76F67-3217-AB40-99DC-ADE7875191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839003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8312842-01D6-264C-A67F-22099A72B0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68" y="1679855"/>
                      <a:ext cx="32175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Ins="27432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C56A5CD-82AA-E74B-B193-719E333C15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568" y="1679855"/>
                      <a:ext cx="321755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3D03AD0-6BCF-C646-9DC3-C065F1C149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7375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6E358332-FADF-C34C-BBAE-183938D07A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637375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B2A4ED8B-EE6E-6943-A7B1-91385B6F73DE}"/>
                    </a:ext>
                  </a:extLst>
                </p:cNvPr>
                <p:cNvCxnSpPr>
                  <a:cxnSpLocks/>
                  <a:stCxn id="26" idx="5"/>
                  <a:endCxn id="30" idx="1"/>
                </p:cNvCxnSpPr>
                <p:nvPr/>
              </p:nvCxnSpPr>
              <p:spPr>
                <a:xfrm>
                  <a:off x="2039259" y="1965347"/>
                  <a:ext cx="632475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30A29AA6-52B6-2C41-9928-797156B813F4}"/>
                    </a:ext>
                  </a:extLst>
                </p:cNvPr>
                <p:cNvCxnSpPr>
                  <a:cxnSpLocks/>
                  <a:stCxn id="26" idx="6"/>
                  <a:endCxn id="29" idx="2"/>
                </p:cNvCxnSpPr>
                <p:nvPr/>
              </p:nvCxnSpPr>
              <p:spPr>
                <a:xfrm>
                  <a:off x="2073617" y="1882399"/>
                  <a:ext cx="56375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D321B959-9E4D-634D-8DB9-617B2296F5B4}"/>
                    </a:ext>
                  </a:extLst>
                </p:cNvPr>
                <p:cNvCxnSpPr>
                  <a:cxnSpLocks/>
                  <a:stCxn id="27" idx="6"/>
                  <a:endCxn id="30" idx="2"/>
                </p:cNvCxnSpPr>
                <p:nvPr/>
              </p:nvCxnSpPr>
              <p:spPr>
                <a:xfrm>
                  <a:off x="2073617" y="2909146"/>
                  <a:ext cx="56375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70AFF96-0DF6-5940-A465-97046015D43A}"/>
                    </a:ext>
                  </a:extLst>
                </p:cNvPr>
                <p:cNvCxnSpPr>
                  <a:cxnSpLocks/>
                  <a:stCxn id="27" idx="7"/>
                  <a:endCxn id="29" idx="3"/>
                </p:cNvCxnSpPr>
                <p:nvPr/>
              </p:nvCxnSpPr>
              <p:spPr>
                <a:xfrm flipV="1">
                  <a:off x="2039259" y="1965347"/>
                  <a:ext cx="632475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0B009CE-62DE-3840-811B-A854E8ECF3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88387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AA227C10-9AC3-224D-A373-21B8B86FA2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388387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B614F79-05E9-5148-ACA9-3DBEE3934D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28648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6504B689-3157-D146-AF95-E1C64B109B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28648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3C6CAC8-4ED9-0044-AEAF-F487D14861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1474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F62BB0C0-E821-3B48-A75E-E9F97D5A16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21474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3B3069E-6142-7447-AB23-B6D5A5082A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1736" y="1765091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6FCCDDE-7DF6-4E44-BF92-E8FC340BDF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61736" y="2791839"/>
                  <a:ext cx="234615" cy="23461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2E76C6D0-3AD5-DC4B-9C5B-8B31DD5F6CE2}"/>
                    </a:ext>
                  </a:extLst>
                </p:cNvPr>
                <p:cNvCxnSpPr>
                  <a:cxnSpLocks/>
                  <a:stCxn id="29" idx="5"/>
                  <a:endCxn id="36" idx="1"/>
                </p:cNvCxnSpPr>
                <p:nvPr/>
              </p:nvCxnSpPr>
              <p:spPr>
                <a:xfrm>
                  <a:off x="2837631" y="1965347"/>
                  <a:ext cx="58511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34B1253-2881-8145-9757-6300A56DFF04}"/>
                    </a:ext>
                  </a:extLst>
                </p:cNvPr>
                <p:cNvCxnSpPr>
                  <a:cxnSpLocks/>
                  <a:stCxn id="29" idx="6"/>
                  <a:endCxn id="35" idx="2"/>
                </p:cNvCxnSpPr>
                <p:nvPr/>
              </p:nvCxnSpPr>
              <p:spPr>
                <a:xfrm>
                  <a:off x="2871990" y="1882399"/>
                  <a:ext cx="5163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14E9448E-40BA-0B4B-9A6B-49C25187EFCE}"/>
                    </a:ext>
                  </a:extLst>
                </p:cNvPr>
                <p:cNvCxnSpPr>
                  <a:cxnSpLocks/>
                  <a:stCxn id="30" idx="6"/>
                  <a:endCxn id="36" idx="2"/>
                </p:cNvCxnSpPr>
                <p:nvPr/>
              </p:nvCxnSpPr>
              <p:spPr>
                <a:xfrm>
                  <a:off x="2871990" y="2909146"/>
                  <a:ext cx="51639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E7E17529-222C-0349-9DF0-824D63EE8EAA}"/>
                    </a:ext>
                  </a:extLst>
                </p:cNvPr>
                <p:cNvCxnSpPr>
                  <a:cxnSpLocks/>
                  <a:endCxn id="35" idx="3"/>
                </p:cNvCxnSpPr>
                <p:nvPr/>
              </p:nvCxnSpPr>
              <p:spPr>
                <a:xfrm flipV="1">
                  <a:off x="2897891" y="1965347"/>
                  <a:ext cx="524854" cy="8740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2B5845DE-7B1C-EC4F-99D7-8CECFE7D5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5517" y="1951997"/>
                  <a:ext cx="58511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0DA50EE-1297-5C49-8455-DB2D3D48F437}"/>
                    </a:ext>
                  </a:extLst>
                </p:cNvPr>
                <p:cNvCxnSpPr>
                  <a:cxnSpLocks/>
                  <a:stCxn id="35" idx="6"/>
                  <a:endCxn id="37" idx="2"/>
                </p:cNvCxnSpPr>
                <p:nvPr/>
              </p:nvCxnSpPr>
              <p:spPr>
                <a:xfrm>
                  <a:off x="3623001" y="1882399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E62D3DF3-54BB-2748-89E1-2F7F9CF92D12}"/>
                    </a:ext>
                  </a:extLst>
                </p:cNvPr>
                <p:cNvCxnSpPr>
                  <a:cxnSpLocks/>
                  <a:stCxn id="36" idx="6"/>
                  <a:endCxn id="38" idx="2"/>
                </p:cNvCxnSpPr>
                <p:nvPr/>
              </p:nvCxnSpPr>
              <p:spPr>
                <a:xfrm>
                  <a:off x="3623001" y="2909146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61FA06C6-FCAD-4240-923E-4551AD34BCE1}"/>
                    </a:ext>
                  </a:extLst>
                </p:cNvPr>
                <p:cNvCxnSpPr>
                  <a:cxnSpLocks/>
                  <a:stCxn id="36" idx="7"/>
                  <a:endCxn id="37" idx="3"/>
                </p:cNvCxnSpPr>
                <p:nvPr/>
              </p:nvCxnSpPr>
              <p:spPr>
                <a:xfrm flipV="1">
                  <a:off x="3588643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CBA411D9-046E-EF46-823C-0FBC56ABBCE2}"/>
                    </a:ext>
                  </a:extLst>
                </p:cNvPr>
                <p:cNvCxnSpPr>
                  <a:cxnSpLocks/>
                  <a:stCxn id="37" idx="5"/>
                  <a:endCxn id="40" idx="1"/>
                </p:cNvCxnSpPr>
                <p:nvPr/>
              </p:nvCxnSpPr>
              <p:spPr>
                <a:xfrm>
                  <a:off x="4428904" y="1965347"/>
                  <a:ext cx="626929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AC51F74C-593E-154B-887C-C2616BB0E225}"/>
                    </a:ext>
                  </a:extLst>
                </p:cNvPr>
                <p:cNvCxnSpPr>
                  <a:cxnSpLocks/>
                  <a:stCxn id="37" idx="6"/>
                  <a:endCxn id="39" idx="2"/>
                </p:cNvCxnSpPr>
                <p:nvPr/>
              </p:nvCxnSpPr>
              <p:spPr>
                <a:xfrm>
                  <a:off x="4463263" y="1882399"/>
                  <a:ext cx="55821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881EAC4-C01A-E846-A198-84E79EBF3D01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>
                  <a:off x="4463263" y="2909146"/>
                  <a:ext cx="558212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FAB6F83C-D337-8349-AD46-35BBA2800860}"/>
                    </a:ext>
                  </a:extLst>
                </p:cNvPr>
                <p:cNvCxnSpPr>
                  <a:cxnSpLocks/>
                  <a:stCxn id="38" idx="7"/>
                  <a:endCxn id="39" idx="3"/>
                </p:cNvCxnSpPr>
                <p:nvPr/>
              </p:nvCxnSpPr>
              <p:spPr>
                <a:xfrm flipV="1">
                  <a:off x="4428904" y="1965347"/>
                  <a:ext cx="626929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54AFE715-27AE-A04D-A5DB-0AE91D0D7B7F}"/>
                    </a:ext>
                  </a:extLst>
                </p:cNvPr>
                <p:cNvCxnSpPr>
                  <a:cxnSpLocks/>
                  <a:stCxn id="39" idx="5"/>
                  <a:endCxn id="42" idx="1"/>
                </p:cNvCxnSpPr>
                <p:nvPr/>
              </p:nvCxnSpPr>
              <p:spPr>
                <a:xfrm>
                  <a:off x="5221730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4767F586-F0CA-EF4D-A8FD-66FBA26CF0C0}"/>
                    </a:ext>
                  </a:extLst>
                </p:cNvPr>
                <p:cNvCxnSpPr>
                  <a:cxnSpLocks/>
                  <a:stCxn id="39" idx="6"/>
                  <a:endCxn id="41" idx="2"/>
                </p:cNvCxnSpPr>
                <p:nvPr/>
              </p:nvCxnSpPr>
              <p:spPr>
                <a:xfrm>
                  <a:off x="5256089" y="1882399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9E245896-AE0A-C94D-BF92-E1B6C690C608}"/>
                    </a:ext>
                  </a:extLst>
                </p:cNvPr>
                <p:cNvCxnSpPr>
                  <a:cxnSpLocks/>
                  <a:stCxn id="40" idx="6"/>
                  <a:endCxn id="42" idx="2"/>
                </p:cNvCxnSpPr>
                <p:nvPr/>
              </p:nvCxnSpPr>
              <p:spPr>
                <a:xfrm>
                  <a:off x="5256089" y="2909146"/>
                  <a:ext cx="605647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Arrow Connector 57">
                  <a:extLst>
                    <a:ext uri="{FF2B5EF4-FFF2-40B4-BE49-F238E27FC236}">
                      <a16:creationId xmlns:a16="http://schemas.microsoft.com/office/drawing/2014/main" id="{E9BB03BA-9D38-7A47-A509-86CB5D9FA165}"/>
                    </a:ext>
                  </a:extLst>
                </p:cNvPr>
                <p:cNvCxnSpPr>
                  <a:cxnSpLocks/>
                  <a:stCxn id="40" idx="7"/>
                  <a:endCxn id="41" idx="3"/>
                </p:cNvCxnSpPr>
                <p:nvPr/>
              </p:nvCxnSpPr>
              <p:spPr>
                <a:xfrm flipV="1">
                  <a:off x="5221730" y="1965347"/>
                  <a:ext cx="674364" cy="86085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21DFCAA2-0E43-944D-BAF6-6A753F15EAE6}"/>
                    </a:ext>
                  </a:extLst>
                </p:cNvPr>
                <p:cNvCxnSpPr>
                  <a:cxnSpLocks/>
                  <a:stCxn id="41" idx="5"/>
                </p:cNvCxnSpPr>
                <p:nvPr/>
              </p:nvCxnSpPr>
              <p:spPr>
                <a:xfrm>
                  <a:off x="6061992" y="1965347"/>
                  <a:ext cx="604643" cy="79691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A53627B1-6375-E34C-B147-AB4F6280B351}"/>
                    </a:ext>
                  </a:extLst>
                </p:cNvPr>
                <p:cNvCxnSpPr>
                  <a:cxnSpLocks/>
                  <a:stCxn id="41" idx="6"/>
                </p:cNvCxnSpPr>
                <p:nvPr/>
              </p:nvCxnSpPr>
              <p:spPr>
                <a:xfrm>
                  <a:off x="6096350" y="1882399"/>
                  <a:ext cx="29473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E6FADA64-E9BE-B541-927F-C6ED66371FD7}"/>
                    </a:ext>
                  </a:extLst>
                </p:cNvPr>
                <p:cNvCxnSpPr>
                  <a:cxnSpLocks/>
                  <a:stCxn id="42" idx="6"/>
                </p:cNvCxnSpPr>
                <p:nvPr/>
              </p:nvCxnSpPr>
              <p:spPr>
                <a:xfrm>
                  <a:off x="6096350" y="2909146"/>
                  <a:ext cx="29473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692343BA-A75C-2748-95C3-F9D9DAE69CFD}"/>
                    </a:ext>
                  </a:extLst>
                </p:cNvPr>
                <p:cNvCxnSpPr>
                  <a:cxnSpLocks/>
                  <a:stCxn id="42" idx="7"/>
                </p:cNvCxnSpPr>
                <p:nvPr/>
              </p:nvCxnSpPr>
              <p:spPr>
                <a:xfrm flipV="1">
                  <a:off x="6061992" y="2012992"/>
                  <a:ext cx="557158" cy="813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2BF1CD9-19B8-1640-9F94-1AC9DA308D7F}"/>
                    </a:ext>
                  </a:extLst>
                </p:cNvPr>
                <p:cNvCxnSpPr>
                  <a:cxnSpLocks/>
                  <a:stCxn id="28" idx="3"/>
                  <a:endCxn id="27" idx="1"/>
                </p:cNvCxnSpPr>
                <p:nvPr/>
              </p:nvCxnSpPr>
              <p:spPr>
                <a:xfrm>
                  <a:off x="1242323" y="1879910"/>
                  <a:ext cx="631039" cy="94628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8A841FBC-0856-1943-9801-63DA74A4519B}"/>
                    </a:ext>
                  </a:extLst>
                </p:cNvPr>
                <p:cNvCxnSpPr>
                  <a:cxnSpLocks/>
                  <a:stCxn id="28" idx="3"/>
                  <a:endCxn id="26" idx="2"/>
                </p:cNvCxnSpPr>
                <p:nvPr/>
              </p:nvCxnSpPr>
              <p:spPr>
                <a:xfrm>
                  <a:off x="1242323" y="1879910"/>
                  <a:ext cx="596680" cy="248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6A80FFE1-1837-D640-96CD-6FA67923A0DC}"/>
                    </a:ext>
                  </a:extLst>
                </p:cNvPr>
                <p:cNvCxnSpPr>
                  <a:cxnSpLocks/>
                  <a:stCxn id="67" idx="3"/>
                  <a:endCxn id="27" idx="2"/>
                </p:cNvCxnSpPr>
                <p:nvPr/>
              </p:nvCxnSpPr>
              <p:spPr>
                <a:xfrm flipV="1">
                  <a:off x="1246939" y="2909147"/>
                  <a:ext cx="592064" cy="74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11D2C716-FC60-F34B-840A-19F2548D3E9E}"/>
                    </a:ext>
                  </a:extLst>
                </p:cNvPr>
                <p:cNvCxnSpPr>
                  <a:cxnSpLocks/>
                  <a:stCxn id="67" idx="3"/>
                  <a:endCxn id="26" idx="3"/>
                </p:cNvCxnSpPr>
                <p:nvPr/>
              </p:nvCxnSpPr>
              <p:spPr>
                <a:xfrm flipV="1">
                  <a:off x="1246939" y="1965347"/>
                  <a:ext cx="626423" cy="9512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65A02C91-E03C-4E4E-84B3-2C9A408976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0568" y="2716516"/>
                      <a:ext cx="326371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Ins="27432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250" name="TextBox 249">
                      <a:extLst>
                        <a:ext uri="{FF2B5EF4-FFF2-40B4-BE49-F238E27FC236}">
                          <a16:creationId xmlns:a16="http://schemas.microsoft.com/office/drawing/2014/main" id="{5477180A-613C-AF4F-B709-2B50AAE085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0568" y="2716516"/>
                      <a:ext cx="326371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3704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00CE00D-26BD-984D-959A-E1EB085608C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20648" y="2922592"/>
                <a:ext cx="53640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Plot the image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through all layers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00CE00D-26BD-984D-959A-E1EB08560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922592"/>
                <a:ext cx="5364097" cy="461665"/>
              </a:xfrm>
              <a:prstGeom prst="rect">
                <a:avLst/>
              </a:prstGeom>
              <a:blipFill>
                <a:blip r:embed="rId8"/>
                <a:stretch>
                  <a:fillRect l="-1651" t="-5263" r="-70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588843"/>
            <a:ext cx="1004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*</a:t>
            </a:r>
            <a:r>
              <a:rPr lang="en-US" sz="1400" dirty="0"/>
              <a:t>He, K., Zhang, X., Ren, S., &amp; Sun, J. (2015). In </a:t>
            </a:r>
            <a:r>
              <a:rPr lang="en-US" sz="1400" i="1" dirty="0"/>
              <a:t>Proceedings of the IEEE international conference on computer vision</a:t>
            </a:r>
            <a:r>
              <a:rPr lang="en-US" sz="1400" dirty="0"/>
              <a:t> (pp. 1026-1034).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D77C25-B0FB-DE4F-A36E-0AF5440EC6FC}"/>
              </a:ext>
            </a:extLst>
          </p:cNvPr>
          <p:cNvGrpSpPr/>
          <p:nvPr/>
        </p:nvGrpSpPr>
        <p:grpSpPr>
          <a:xfrm>
            <a:off x="1830533" y="3720974"/>
            <a:ext cx="6656832" cy="1327414"/>
            <a:chOff x="1159783" y="3450965"/>
            <a:chExt cx="6656832" cy="13274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5141A26-D110-E146-96FC-2E6091816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21" b="31119"/>
            <a:stretch/>
          </p:blipFill>
          <p:spPr>
            <a:xfrm>
              <a:off x="1159783" y="3653420"/>
              <a:ext cx="6656832" cy="1124959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D6217EC-A163-5C4F-B30A-802EA33EE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13" b="92881"/>
            <a:stretch/>
          </p:blipFill>
          <p:spPr>
            <a:xfrm>
              <a:off x="1159783" y="3450965"/>
              <a:ext cx="6656832" cy="310752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344B9B4-509A-0648-884B-F7797450CB08}"/>
              </a:ext>
            </a:extLst>
          </p:cNvPr>
          <p:cNvSpPr txBox="1"/>
          <p:nvPr/>
        </p:nvSpPr>
        <p:spPr>
          <a:xfrm>
            <a:off x="974495" y="4272996"/>
            <a:ext cx="11092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halkduster" panose="03050602040202020205" pitchFamily="66" charset="77"/>
              </a:rPr>
              <a:t>ResNet</a:t>
            </a:r>
            <a:endParaRPr lang="en-US" sz="1400" dirty="0"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517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9694-2E56-B147-AF66-E64D2441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Initialization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605752-EC2D-114A-B0A9-D05C2CB43CD2}"/>
              </a:ext>
            </a:extLst>
          </p:cNvPr>
          <p:cNvGrpSpPr/>
          <p:nvPr/>
        </p:nvGrpSpPr>
        <p:grpSpPr>
          <a:xfrm>
            <a:off x="2361874" y="1058925"/>
            <a:ext cx="6656832" cy="1327414"/>
            <a:chOff x="1159783" y="3450965"/>
            <a:chExt cx="6656832" cy="13274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36959C-ADAA-964A-860C-A81FF1AED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21" b="31119"/>
            <a:stretch/>
          </p:blipFill>
          <p:spPr>
            <a:xfrm>
              <a:off x="1159783" y="3653420"/>
              <a:ext cx="6656832" cy="11249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449F18-F487-2D44-BDBA-E72C0EF39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13" b="92881"/>
            <a:stretch/>
          </p:blipFill>
          <p:spPr>
            <a:xfrm>
              <a:off x="1159783" y="3450965"/>
              <a:ext cx="6656832" cy="31075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0FABD9-1C1A-EC46-A4BF-29149EF16AEA}"/>
              </a:ext>
            </a:extLst>
          </p:cNvPr>
          <p:cNvSpPr txBox="1"/>
          <p:nvPr/>
        </p:nvSpPr>
        <p:spPr>
          <a:xfrm>
            <a:off x="1505836" y="1610947"/>
            <a:ext cx="11092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Chalkduster" panose="03050602040202020205" pitchFamily="66" charset="77"/>
              </a:rPr>
              <a:t>ResNet</a:t>
            </a:r>
            <a:endParaRPr lang="en-US" sz="1400" dirty="0">
              <a:latin typeface="Chalkduster" panose="03050602040202020205" pitchFamily="66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3C820-C31A-BC45-8AF0-FF59A1D36B7C}"/>
              </a:ext>
            </a:extLst>
          </p:cNvPr>
          <p:cNvSpPr txBox="1"/>
          <p:nvPr/>
        </p:nvSpPr>
        <p:spPr>
          <a:xfrm>
            <a:off x="720648" y="2753695"/>
            <a:ext cx="3167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layer update 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983D0-8C5B-934C-B311-50F28913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0" y="2780355"/>
            <a:ext cx="38989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5740FC-C659-0D43-BB51-52864B720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550" y="3644271"/>
            <a:ext cx="6337300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4BA2EF-555C-D440-BB8F-9ADF6221EFE1}"/>
              </a:ext>
            </a:extLst>
          </p:cNvPr>
          <p:cNvSpPr txBox="1"/>
          <p:nvPr/>
        </p:nvSpPr>
        <p:spPr>
          <a:xfrm>
            <a:off x="812499" y="5241780"/>
            <a:ext cx="10567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Related to exploding/vanishing gradients, if initialized weights are too large inference with DNN will be unstable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25C14E-2EB3-CD4A-9AC4-5C4DD038B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406" y="4327466"/>
            <a:ext cx="3797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5DA8-C12E-3A40-8A20-5F9CF499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Initialization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DEC451-81A4-E748-9BB2-900773B2EA3A}"/>
              </a:ext>
            </a:extLst>
          </p:cNvPr>
          <p:cNvGrpSpPr>
            <a:grpSpLocks noChangeAspect="1"/>
          </p:cNvGrpSpPr>
          <p:nvPr/>
        </p:nvGrpSpPr>
        <p:grpSpPr>
          <a:xfrm>
            <a:off x="7921673" y="1112789"/>
            <a:ext cx="3762887" cy="3409579"/>
            <a:chOff x="6178460" y="1064774"/>
            <a:chExt cx="6060167" cy="549116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20CB38-B1DC-1C46-B72E-040E5D40CB65}"/>
                </a:ext>
              </a:extLst>
            </p:cNvPr>
            <p:cNvSpPr/>
            <p:nvPr/>
          </p:nvSpPr>
          <p:spPr>
            <a:xfrm>
              <a:off x="6838098" y="1626356"/>
              <a:ext cx="4552774" cy="4572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Snip Single Corner Rectangle 85">
              <a:extLst>
                <a:ext uri="{FF2B5EF4-FFF2-40B4-BE49-F238E27FC236}">
                  <a16:creationId xmlns:a16="http://schemas.microsoft.com/office/drawing/2014/main" id="{14F1745C-97EE-2542-BBE5-DD7859D3B35C}"/>
                </a:ext>
              </a:extLst>
            </p:cNvPr>
            <p:cNvSpPr/>
            <p:nvPr/>
          </p:nvSpPr>
          <p:spPr>
            <a:xfrm rot="10800000">
              <a:off x="6837160" y="1608068"/>
              <a:ext cx="4572000" cy="4572000"/>
            </a:xfrm>
            <a:prstGeom prst="snip1Rect">
              <a:avLst>
                <a:gd name="adj" fmla="val 50000"/>
              </a:avLst>
            </a:prstGeom>
            <a:solidFill>
              <a:schemeClr val="accent1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4A4470E-BB62-3747-A098-FDF7F1E2B399}"/>
                </a:ext>
              </a:extLst>
            </p:cNvPr>
            <p:cNvSpPr/>
            <p:nvPr/>
          </p:nvSpPr>
          <p:spPr>
            <a:xfrm>
              <a:off x="11250664" y="1486148"/>
              <a:ext cx="274320" cy="2743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79730E8-CFE2-8B48-A3D9-1E381E79D46D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>
              <a:off x="6842318" y="3910950"/>
              <a:ext cx="2272167" cy="228740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AA7C5522-1306-7541-AADC-9C7B7E002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0739" y="4159192"/>
              <a:ext cx="324358" cy="32454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32DAE2B-37C4-EE43-9A1A-6FF2CE91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7094" y="4655415"/>
              <a:ext cx="774700" cy="304800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47ECD8-208E-8042-B0D8-99DF2DE15216}"/>
                </a:ext>
              </a:extLst>
            </p:cNvPr>
            <p:cNvSpPr/>
            <p:nvPr/>
          </p:nvSpPr>
          <p:spPr>
            <a:xfrm>
              <a:off x="7367512" y="4424420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F0023E-A1BD-234D-9FC0-5F522F74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1132" y="3799072"/>
              <a:ext cx="825500" cy="330200"/>
            </a:xfrm>
            <a:prstGeom prst="rect">
              <a:avLst/>
            </a:prstGeom>
          </p:spPr>
        </p:pic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FBEBDFE-8B3D-6E43-A523-ED81BC48B3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5236" y="1739867"/>
              <a:ext cx="3289268" cy="3302828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24709DB-073C-054E-9346-A5E8DAB4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2414" y="1770981"/>
              <a:ext cx="2922516" cy="510930"/>
            </a:xfrm>
            <a:prstGeom prst="rect">
              <a:avLst/>
            </a:prstGeom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5A2B13A-8ADF-5144-B118-C79CCE139C20}"/>
                </a:ext>
              </a:extLst>
            </p:cNvPr>
            <p:cNvGrpSpPr/>
            <p:nvPr/>
          </p:nvGrpSpPr>
          <p:grpSpPr>
            <a:xfrm>
              <a:off x="6815895" y="1162658"/>
              <a:ext cx="4993168" cy="5014433"/>
              <a:chOff x="6794630" y="886212"/>
              <a:chExt cx="4993168" cy="5014433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E1F9C82E-F615-CE4B-953B-2313E82A1B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95829" y="886212"/>
                <a:ext cx="0" cy="4993168"/>
              </a:xfrm>
              <a:prstGeom prst="straightConnector1">
                <a:avLst/>
              </a:prstGeom>
              <a:ln w="57150" cap="sq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A2CB83F-DF64-BF40-9789-D575F8F0EC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291214" y="3404061"/>
                <a:ext cx="0" cy="4993168"/>
              </a:xfrm>
              <a:prstGeom prst="straightConnector1">
                <a:avLst/>
              </a:prstGeom>
              <a:ln w="57150" cap="sq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4106CDC-A766-AF44-8696-674B2EB8CDE8}"/>
                    </a:ext>
                  </a:extLst>
                </p:cNvPr>
                <p:cNvSpPr/>
                <p:nvPr/>
              </p:nvSpPr>
              <p:spPr>
                <a:xfrm>
                  <a:off x="6178460" y="6155826"/>
                  <a:ext cx="79220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(0,0)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4106CDC-A766-AF44-8696-674B2EB8C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8460" y="6155826"/>
                  <a:ext cx="792205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5000" r="-52500" b="-7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8619894-E6BB-D84B-A2BC-1520C8F40DFA}"/>
                    </a:ext>
                  </a:extLst>
                </p:cNvPr>
                <p:cNvSpPr/>
                <p:nvPr/>
              </p:nvSpPr>
              <p:spPr>
                <a:xfrm>
                  <a:off x="11250664" y="1064774"/>
                  <a:ext cx="9879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8619894-E6BB-D84B-A2BC-1520C8F40D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0664" y="1064774"/>
                  <a:ext cx="987963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4000" r="-52000" b="-7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11D8E5-CFB6-0549-A9B8-0B2C8868883A}"/>
              </a:ext>
            </a:extLst>
          </p:cNvPr>
          <p:cNvSpPr txBox="1"/>
          <p:nvPr/>
        </p:nvSpPr>
        <p:spPr>
          <a:xfrm>
            <a:off x="716448" y="955037"/>
            <a:ext cx="67248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Remain Bounded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Collapse: Requires growth of cell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 cut-plane is in cell at each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C06B0-D2B8-4149-898A-E146E27BB1E2}"/>
              </a:ext>
            </a:extLst>
          </p:cNvPr>
          <p:cNvSpPr txBox="1"/>
          <p:nvPr/>
        </p:nvSpPr>
        <p:spPr>
          <a:xfrm>
            <a:off x="716448" y="3015601"/>
            <a:ext cx="615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Initialize weights so that                  gives: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000504-3AC7-7741-B8EE-21E167DF3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295" y="3078940"/>
            <a:ext cx="1248629" cy="365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52ECE9-3564-9649-857F-7470A1426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9163" y="3779615"/>
            <a:ext cx="4102100" cy="4191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526E80D-7390-394F-B0CF-B2FC2A42B493}"/>
              </a:ext>
            </a:extLst>
          </p:cNvPr>
          <p:cNvGrpSpPr/>
          <p:nvPr/>
        </p:nvGrpSpPr>
        <p:grpSpPr>
          <a:xfrm>
            <a:off x="671797" y="4439509"/>
            <a:ext cx="6656832" cy="2472057"/>
            <a:chOff x="1159783" y="3450965"/>
            <a:chExt cx="6656832" cy="247205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79D95F-6C62-1742-8EF3-17E228B9F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821" b="-2520"/>
            <a:stretch/>
          </p:blipFill>
          <p:spPr>
            <a:xfrm>
              <a:off x="1159783" y="3653420"/>
              <a:ext cx="6656832" cy="226960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50E56C7-11D1-374B-BC9A-6C225E44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13" b="92881"/>
            <a:stretch/>
          </p:blipFill>
          <p:spPr>
            <a:xfrm>
              <a:off x="1159783" y="3450965"/>
              <a:ext cx="6656832" cy="31075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832EF5-1EFD-5844-B680-91AC3765A038}"/>
                  </a:ext>
                </a:extLst>
              </p:cNvPr>
              <p:cNvSpPr txBox="1"/>
              <p:nvPr/>
            </p:nvSpPr>
            <p:spPr>
              <a:xfrm>
                <a:off x="7694023" y="5001318"/>
                <a:ext cx="423681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“Box” prevents, collapse and exponential growth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cube maps to nearly a cube after 128 layers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832EF5-1EFD-5844-B680-91AC3765A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23" y="5001318"/>
                <a:ext cx="4236815" cy="1569660"/>
              </a:xfrm>
              <a:prstGeom prst="rect">
                <a:avLst/>
              </a:prstGeom>
              <a:blipFill>
                <a:blip r:embed="rId11"/>
                <a:stretch>
                  <a:fillRect l="-1791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79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E2A0-1D75-2B46-A10E-49785E3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8C8836-6E84-0746-9542-A00A48CDEF2C}"/>
                  </a:ext>
                </a:extLst>
              </p:cNvPr>
              <p:cNvSpPr txBox="1"/>
              <p:nvPr/>
            </p:nvSpPr>
            <p:spPr>
              <a:xfrm>
                <a:off x="720648" y="4363125"/>
                <a:ext cx="866642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Approximating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Both He and Box work okay for small numbers of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 suffers for large numbers of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Box leads to smaller errors, with better performance for large numbers of layers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8C8836-6E84-0746-9542-A00A48CD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4363125"/>
                <a:ext cx="8666420" cy="1938992"/>
              </a:xfrm>
              <a:prstGeom prst="rect">
                <a:avLst/>
              </a:prstGeom>
              <a:blipFill>
                <a:blip r:embed="rId3"/>
                <a:stretch>
                  <a:fillRect l="-1023" t="-1948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148DFBC-6B1D-524A-BD12-1BE5CF0175D4}"/>
              </a:ext>
            </a:extLst>
          </p:cNvPr>
          <p:cNvGrpSpPr>
            <a:grpSpLocks noChangeAspect="1"/>
          </p:cNvGrpSpPr>
          <p:nvPr/>
        </p:nvGrpSpPr>
        <p:grpSpPr>
          <a:xfrm>
            <a:off x="2242100" y="861142"/>
            <a:ext cx="7277364" cy="3243224"/>
            <a:chOff x="6168803" y="976500"/>
            <a:chExt cx="5467591" cy="24366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999F49-A0CF-E448-8B11-F13B95F5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8803" y="976500"/>
              <a:ext cx="2720567" cy="24366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51A752-B86B-2643-B740-50DBC93EA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15827" y="976500"/>
              <a:ext cx="2720567" cy="2436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80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0517-8A6C-A491-7818-69A2AFC5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SciML?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376B4-C3E5-F911-8F69-DF61E09C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08CB07-3183-D1FC-B06F-26B9A0721549}"/>
              </a:ext>
            </a:extLst>
          </p:cNvPr>
          <p:cNvGrpSpPr/>
          <p:nvPr/>
        </p:nvGrpSpPr>
        <p:grpSpPr>
          <a:xfrm>
            <a:off x="720648" y="899219"/>
            <a:ext cx="7587610" cy="5496622"/>
            <a:chOff x="720649" y="924231"/>
            <a:chExt cx="7587610" cy="549662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78D516-3093-78BB-0293-7CD223F3556F}"/>
                </a:ext>
              </a:extLst>
            </p:cNvPr>
            <p:cNvSpPr/>
            <p:nvPr/>
          </p:nvSpPr>
          <p:spPr>
            <a:xfrm>
              <a:off x="720649" y="924231"/>
              <a:ext cx="7587610" cy="549662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ChatGPT 4o (April 2</a:t>
              </a:r>
              <a:r>
                <a:rPr lang="en-US" sz="2400" b="1" baseline="30000" dirty="0">
                  <a:solidFill>
                    <a:schemeClr val="bg1"/>
                  </a:solidFill>
                </a:rPr>
                <a:t>nd </a:t>
              </a:r>
              <a:r>
                <a:rPr lang="en-US" sz="2400" b="1" dirty="0">
                  <a:solidFill>
                    <a:schemeClr val="bg1"/>
                  </a:solidFill>
                </a:rPr>
                <a:t>2025)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B08B48-D90F-FA40-CD3C-A02870B88F0F}"/>
                </a:ext>
              </a:extLst>
            </p:cNvPr>
            <p:cNvSpPr txBox="1"/>
            <p:nvPr/>
          </p:nvSpPr>
          <p:spPr>
            <a:xfrm>
              <a:off x="973830" y="1472780"/>
              <a:ext cx="7081249" cy="47089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b="0" i="0" dirty="0">
                  <a:solidFill>
                    <a:srgbClr val="212529"/>
                  </a:solidFill>
                  <a:effectLst/>
                  <a:latin typeface="Open Sans" panose="020B0606030504020204" pitchFamily="34" charset="0"/>
                </a:rPr>
                <a:t>SciML, or Scientific Machine Learning, is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212529"/>
                  </a:solidFill>
                  <a:effectLst/>
                  <a:latin typeface="Open Sans" panose="020B0606030504020204" pitchFamily="34" charset="0"/>
                </a:rPr>
                <a:t>an emerging field </a:t>
              </a:r>
            </a:p>
            <a:p>
              <a:pPr lvl="2"/>
              <a:r>
                <a:rPr lang="en-US" sz="2000" b="1" i="0" dirty="0">
                  <a:solidFill>
                    <a:srgbClr val="0070C0"/>
                  </a:solidFill>
                  <a:effectLst/>
                  <a:latin typeface="Open Sans" panose="020B0606030504020204" pitchFamily="34" charset="0"/>
                </a:rPr>
                <a:t>We are still working on a definition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212529"/>
                  </a:solidFill>
                  <a:effectLst/>
                  <a:latin typeface="Open Sans" panose="020B0606030504020204" pitchFamily="34" charset="0"/>
                </a:rPr>
                <a:t>that integrates scientific computing with machine learning techniques</a:t>
              </a:r>
            </a:p>
            <a:p>
              <a:pPr lvl="2"/>
              <a:r>
                <a:rPr lang="en-US" sz="2000" b="1" i="0" dirty="0">
                  <a:solidFill>
                    <a:srgbClr val="0070C0"/>
                  </a:solidFill>
                  <a:effectLst/>
                  <a:latin typeface="Open Sans" panose="020B0606030504020204" pitchFamily="34" charset="0"/>
                </a:rPr>
                <a:t>ML helps scientific computing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212529"/>
                  </a:solidFill>
                  <a:effectLst/>
                  <a:latin typeface="Open Sans" panose="020B0606030504020204" pitchFamily="34" charset="0"/>
                </a:rPr>
                <a:t>to address complex scientific and engineering problems. </a:t>
              </a:r>
            </a:p>
            <a:p>
              <a:pPr lvl="2"/>
              <a:r>
                <a:rPr lang="en-US" sz="2000" b="1" i="0" dirty="0">
                  <a:solidFill>
                    <a:srgbClr val="0070C0"/>
                  </a:solidFill>
                  <a:effectLst/>
                  <a:latin typeface="Open Sans" panose="020B0606030504020204" pitchFamily="34" charset="0"/>
                </a:rPr>
                <a:t>We all want to solve hard problems</a:t>
              </a:r>
              <a:endParaRPr lang="en-US" sz="2000" b="1" dirty="0">
                <a:solidFill>
                  <a:srgbClr val="0070C0"/>
                </a:solidFill>
                <a:latin typeface="Open Sans" panose="020B0606030504020204" pitchFamily="34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20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endParaRPr>
            </a:p>
            <a:p>
              <a:r>
                <a:rPr lang="en-US" sz="2000" b="0" i="0" dirty="0">
                  <a:solidFill>
                    <a:srgbClr val="212529"/>
                  </a:solidFill>
                  <a:effectLst/>
                  <a:latin typeface="Open Sans" panose="020B0606030504020204" pitchFamily="34" charset="0"/>
                </a:rPr>
                <a:t>The goal of SciML is to leverage the strengths of both domains to enhance modeling, simulation, and data analysis.</a:t>
              </a:r>
            </a:p>
            <a:p>
              <a:endParaRPr lang="en-US" sz="2000" dirty="0">
                <a:solidFill>
                  <a:srgbClr val="212529"/>
                </a:solidFill>
                <a:latin typeface="Open Sans" panose="020B0606030504020204" pitchFamily="34" charset="0"/>
              </a:endParaRPr>
            </a:p>
            <a:p>
              <a:r>
                <a:rPr lang="en-US" sz="2000" b="1" dirty="0">
                  <a:solidFill>
                    <a:srgbClr val="0070C0"/>
                  </a:solidFill>
                </a:rPr>
                <a:t>					 	Formatting and colored text is mine…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54B261-8361-9D3E-6541-5C4E7AF222C6}"/>
              </a:ext>
            </a:extLst>
          </p:cNvPr>
          <p:cNvGrpSpPr/>
          <p:nvPr/>
        </p:nvGrpSpPr>
        <p:grpSpPr>
          <a:xfrm>
            <a:off x="8354904" y="1120812"/>
            <a:ext cx="3699539" cy="5053437"/>
            <a:chOff x="8354904" y="810728"/>
            <a:chExt cx="3699539" cy="5053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21E8CE-9BC3-7111-BF3D-D187B1E88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4905" y="810728"/>
              <a:ext cx="3619537" cy="46841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2C6929-E6A4-2576-62B8-47EB2A0A53AF}"/>
                </a:ext>
              </a:extLst>
            </p:cNvPr>
            <p:cNvSpPr txBox="1"/>
            <p:nvPr/>
          </p:nvSpPr>
          <p:spPr>
            <a:xfrm>
              <a:off x="8354904" y="5494833"/>
              <a:ext cx="3699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Term “SciML” is from this 2019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6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63465-4857-CA41-8F1D-1E2500D3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Neural 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D2B55-92CF-5C40-AB5B-265523CBB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1A14E-0B1F-8F48-8070-FCC2B0D24456}"/>
              </a:ext>
            </a:extLst>
          </p:cNvPr>
          <p:cNvSpPr txBox="1"/>
          <p:nvPr/>
        </p:nvSpPr>
        <p:spPr>
          <a:xfrm>
            <a:off x="720649" y="810728"/>
            <a:ext cx="104219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transformation: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Neural ODEs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 Box initialization that guarantees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for instance: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Haber,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Ruthotto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"Stable architectures for deep neural networks." 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 Problems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34, no. 1 (2017).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Chen,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Rubanova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Bettencourt,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Duvenaud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"Neural ordinary differential equations." 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preprint arXiv:1806.07366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(2018).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F6F72-9845-206C-0C16-450E83BD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98" y="1588249"/>
            <a:ext cx="9404604" cy="402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08430-6BE1-729A-2C9B-038BE3B2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85" y="3150089"/>
            <a:ext cx="5459895" cy="5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2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5E9E-C28F-1FE3-C3BC-9BED4B9D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9AEC2-0444-EA9A-99F8-E7D48A6E0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266F-2051-619D-D70E-C4DC283F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18" y="810728"/>
            <a:ext cx="4733636" cy="199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776D4-007B-0E5D-4718-63ADE04205A0}"/>
              </a:ext>
            </a:extLst>
          </p:cNvPr>
          <p:cNvSpPr txBox="1"/>
          <p:nvPr/>
        </p:nvSpPr>
        <p:spPr>
          <a:xfrm>
            <a:off x="720649" y="785830"/>
            <a:ext cx="5375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Parameterized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Typically trained with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Unstable if not properly initialized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0AD48-EB29-6814-9063-D61036A01219}"/>
              </a:ext>
            </a:extLst>
          </p:cNvPr>
          <p:cNvSpPr txBox="1"/>
          <p:nvPr/>
        </p:nvSpPr>
        <p:spPr>
          <a:xfrm>
            <a:off x="6245960" y="3062437"/>
            <a:ext cx="5375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 training: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computationally 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 composed of forward propagation, and a backward (adjoint pass)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 second order methods is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Can be viewed as adaptive refinement of a basis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11461-C223-E2DD-B6D2-54296CDF30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538" y="2911966"/>
            <a:ext cx="2313574" cy="2984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03A57-9C73-A3B6-8EAF-FC9B7D1D818E}"/>
              </a:ext>
            </a:extLst>
          </p:cNvPr>
          <p:cNvSpPr txBox="1"/>
          <p:nvPr/>
        </p:nvSpPr>
        <p:spPr>
          <a:xfrm>
            <a:off x="720648" y="6025686"/>
            <a:ext cx="1112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Question: Are there other perspectives on neural networks that are useful to consider that help with method design?</a:t>
            </a:r>
          </a:p>
        </p:txBody>
      </p:sp>
    </p:spTree>
    <p:extLst>
      <p:ext uri="{BB962C8B-B14F-4D97-AF65-F5344CB8AC3E}">
        <p14:creationId xmlns:p14="http://schemas.microsoft.com/office/powerpoint/2010/main" val="3822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32FC-580B-E603-E934-4067679A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PINNS </a:t>
            </a:r>
            <a:r>
              <a:rPr lang="en-US" sz="3600" dirty="0"/>
              <a:t>(Physics-Informed Neural Nets)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6AC86-8E66-44F4-3EC1-5B27EE25F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EA179-79D3-D15E-4805-0B9886924281}"/>
              </a:ext>
            </a:extLst>
          </p:cNvPr>
          <p:cNvSpPr txBox="1"/>
          <p:nvPr/>
        </p:nvSpPr>
        <p:spPr>
          <a:xfrm>
            <a:off x="720649" y="815211"/>
            <a:ext cx="8393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you solve PDEs with neural networks?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C80E6-8DD3-2367-48CE-1897217218B3}"/>
              </a:ext>
            </a:extLst>
          </p:cNvPr>
          <p:cNvSpPr txBox="1"/>
          <p:nvPr/>
        </p:nvSpPr>
        <p:spPr>
          <a:xfrm>
            <a:off x="720648" y="4801615"/>
            <a:ext cx="11432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12529"/>
                </a:solidFill>
                <a:effectLst/>
              </a:rPr>
              <a:t>References: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212529"/>
                </a:solidFill>
                <a:effectLst/>
              </a:rPr>
              <a:t>Dissanayake, M. W. M. G., &amp; Phan-Thien, N. (1994). Neural-network-based approximations for solving partial differential equations. </a:t>
            </a:r>
            <a:r>
              <a:rPr lang="en-US" sz="1600" b="0" i="1" dirty="0">
                <a:solidFill>
                  <a:srgbClr val="212529"/>
                </a:solidFill>
                <a:effectLst/>
              </a:rPr>
              <a:t>Communications in Numerical Methods in Engineering, 10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(3), 195-201.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 err="1">
                <a:solidFill>
                  <a:srgbClr val="212529"/>
                </a:solidFill>
                <a:effectLst/>
              </a:rPr>
              <a:t>Lagaris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, I. E., Likas, A., &amp; Fotiadis, D. I. (1998). Artificial neural networks for solving ordinary and partial differential equations. </a:t>
            </a:r>
            <a:r>
              <a:rPr lang="en-US" sz="1600" b="0" i="1" dirty="0">
                <a:solidFill>
                  <a:srgbClr val="212529"/>
                </a:solidFill>
                <a:effectLst/>
              </a:rPr>
              <a:t>IEEE Transactions on Neural Networks, 9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(5), 987-1000.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 err="1">
                <a:solidFill>
                  <a:srgbClr val="212529"/>
                </a:solidFill>
                <a:effectLst/>
              </a:rPr>
              <a:t>Raissi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, M.,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Perdikaris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, P., &amp; </a:t>
            </a:r>
            <a:r>
              <a:rPr lang="en-US" sz="1600" b="0" i="0" dirty="0" err="1">
                <a:solidFill>
                  <a:srgbClr val="212529"/>
                </a:solidFill>
                <a:effectLst/>
              </a:rPr>
              <a:t>Karniadakis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, G. E. (2019). Physics-informed neural networks: A deep learning framework for solving forward and inverse problems involving nonlinear partial differential equations. </a:t>
            </a:r>
            <a:r>
              <a:rPr lang="en-US" sz="1600" b="0" i="1" dirty="0">
                <a:solidFill>
                  <a:srgbClr val="212529"/>
                </a:solidFill>
                <a:effectLst/>
              </a:rPr>
              <a:t>Journal of Computational Physics, 378</a:t>
            </a:r>
            <a:r>
              <a:rPr lang="en-US" sz="1600" b="0" i="0" dirty="0">
                <a:solidFill>
                  <a:srgbClr val="212529"/>
                </a:solidFill>
                <a:effectLst/>
              </a:rPr>
              <a:t>, 686-707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43FC2-C047-31B7-792C-05A48D6C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341" y="1505882"/>
            <a:ext cx="4387317" cy="6258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53326D-E389-1A93-4122-D9C75E4323D9}"/>
              </a:ext>
            </a:extLst>
          </p:cNvPr>
          <p:cNvGrpSpPr/>
          <p:nvPr/>
        </p:nvGrpSpPr>
        <p:grpSpPr>
          <a:xfrm>
            <a:off x="1329149" y="3118125"/>
            <a:ext cx="9404604" cy="1262501"/>
            <a:chOff x="1329149" y="3118125"/>
            <a:chExt cx="9404604" cy="12625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025E02-BF3B-005D-8215-81E442AC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149" y="3118125"/>
              <a:ext cx="9404604" cy="606341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181FA42-03E4-1388-2278-1A05C98637F5}"/>
                </a:ext>
              </a:extLst>
            </p:cNvPr>
            <p:cNvGrpSpPr/>
            <p:nvPr/>
          </p:nvGrpSpPr>
          <p:grpSpPr>
            <a:xfrm>
              <a:off x="2270323" y="3441293"/>
              <a:ext cx="8309191" cy="939333"/>
              <a:chOff x="2270323" y="3038168"/>
              <a:chExt cx="8309191" cy="93933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2E5A78-8724-33A2-D927-9942C1718729}"/>
                  </a:ext>
                </a:extLst>
              </p:cNvPr>
              <p:cNvSpPr txBox="1"/>
              <p:nvPr/>
            </p:nvSpPr>
            <p:spPr>
              <a:xfrm>
                <a:off x="2270323" y="3669724"/>
                <a:ext cx="7553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Points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024564-F3A1-EC01-2B63-ED00AA7B3DB8}"/>
                  </a:ext>
                </a:extLst>
              </p:cNvPr>
              <p:cNvSpPr txBox="1"/>
              <p:nvPr/>
            </p:nvSpPr>
            <p:spPr>
              <a:xfrm>
                <a:off x="7888743" y="3669724"/>
                <a:ext cx="9236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Points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86D038E-6703-7B07-2B4C-852CACB73AA6}"/>
                  </a:ext>
                </a:extLst>
              </p:cNvPr>
              <p:cNvCxnSpPr>
                <a:cxnSpLocks/>
                <a:stCxn id="11" idx="0"/>
              </p:cNvCxnSpPr>
              <p:nvPr/>
            </p:nvCxnSpPr>
            <p:spPr>
              <a:xfrm flipV="1">
                <a:off x="2647991" y="3372466"/>
                <a:ext cx="0" cy="297258"/>
              </a:xfrm>
              <a:prstGeom prst="straightConnector1">
                <a:avLst/>
              </a:prstGeom>
              <a:ln w="28575" cap="flat" cmpd="sng" algn="ctr">
                <a:solidFill>
                  <a:schemeClr val="bg1">
                    <a:lumMod val="50000"/>
                    <a:alpha val="51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4CF993A-DB44-764D-1473-5599EA3DD81E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flipV="1">
                <a:off x="8350560" y="3379718"/>
                <a:ext cx="0" cy="290006"/>
              </a:xfrm>
              <a:prstGeom prst="straightConnector1">
                <a:avLst/>
              </a:prstGeom>
              <a:ln w="28575" cap="flat" cmpd="sng" algn="ctr">
                <a:solidFill>
                  <a:schemeClr val="bg1">
                    <a:lumMod val="50000"/>
                    <a:alpha val="51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FA5610-497A-1B3D-CEBD-63FC6CFE7F72}"/>
                  </a:ext>
                </a:extLst>
              </p:cNvPr>
              <p:cNvSpPr txBox="1"/>
              <p:nvPr/>
            </p:nvSpPr>
            <p:spPr>
              <a:xfrm>
                <a:off x="7225064" y="3322891"/>
                <a:ext cx="7521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Scaling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E66D225-24DB-B9C5-7DD4-096967C7AA7B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7601147" y="3038168"/>
                <a:ext cx="192023" cy="284723"/>
              </a:xfrm>
              <a:prstGeom prst="straightConnector1">
                <a:avLst/>
              </a:prstGeom>
              <a:ln w="28575" cap="flat" cmpd="sng" algn="ctr">
                <a:solidFill>
                  <a:schemeClr val="bg1">
                    <a:lumMod val="50000"/>
                    <a:alpha val="51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32AD68-24E1-3D45-E14B-69787926B482}"/>
                  </a:ext>
                </a:extLst>
              </p:cNvPr>
              <p:cNvSpPr txBox="1"/>
              <p:nvPr/>
            </p:nvSpPr>
            <p:spPr>
              <a:xfrm>
                <a:off x="4317365" y="3505843"/>
                <a:ext cx="14902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 Residual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BBDA7C-CD4C-956F-8D1A-284CD4837220}"/>
                  </a:ext>
                </a:extLst>
              </p:cNvPr>
              <p:cNvSpPr txBox="1"/>
              <p:nvPr/>
            </p:nvSpPr>
            <p:spPr>
              <a:xfrm>
                <a:off x="8736361" y="3505843"/>
                <a:ext cx="16829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Boundary Residual</a:t>
                </a:r>
              </a:p>
            </p:txBody>
          </p:sp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8E3D0649-FF90-F13E-85A6-A80DEC2E1349}"/>
                  </a:ext>
                </a:extLst>
              </p:cNvPr>
              <p:cNvSpPr/>
              <p:nvPr/>
            </p:nvSpPr>
            <p:spPr>
              <a:xfrm rot="16200000">
                <a:off x="4908586" y="1223720"/>
                <a:ext cx="307776" cy="4325179"/>
              </a:xfrm>
              <a:prstGeom prst="leftBrac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Left Brace 41">
                <a:extLst>
                  <a:ext uri="{FF2B5EF4-FFF2-40B4-BE49-F238E27FC236}">
                    <a16:creationId xmlns:a16="http://schemas.microsoft.com/office/drawing/2014/main" id="{2F84F08E-6B12-9BEA-2AEA-7EF0E9E1D325}"/>
                  </a:ext>
                </a:extLst>
              </p:cNvPr>
              <p:cNvSpPr/>
              <p:nvPr/>
            </p:nvSpPr>
            <p:spPr>
              <a:xfrm rot="16200000">
                <a:off x="9423953" y="2384637"/>
                <a:ext cx="307776" cy="2003346"/>
              </a:xfrm>
              <a:prstGeom prst="leftBrac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80FFA7-39AF-5FB8-CC96-4C0B4E0935D7}"/>
                  </a:ext>
                </a:extLst>
              </p:cNvPr>
              <p:cNvSpPr txBox="1"/>
              <p:nvPr/>
            </p:nvSpPr>
            <p:spPr>
              <a:xfrm>
                <a:off x="720648" y="2355696"/>
                <a:ext cx="9858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PINNS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</m:oMath>
                </a14:m>
                <a:r>
                  <a:rPr lang="en-US" sz="2400" dirty="0"/>
                  <a:t>space of neural nets with parameters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}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80FFA7-39AF-5FB8-CC96-4C0B4E093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355696"/>
                <a:ext cx="9858865" cy="461665"/>
              </a:xfrm>
              <a:prstGeom prst="rect">
                <a:avLst/>
              </a:prstGeom>
              <a:blipFill>
                <a:blip r:embed="rId4"/>
                <a:stretch>
                  <a:fillRect l="-90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72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994BA466-E9F0-1322-8BDE-4442FA95D5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0"/>
          <a:stretch/>
        </p:blipFill>
        <p:spPr>
          <a:xfrm>
            <a:off x="8237531" y="4141697"/>
            <a:ext cx="3866756" cy="2620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13BB7-FE28-A3D4-E376-645713D5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PINNS – An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ED686-8EF5-49D0-A382-A8DC48EA6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C567B-A901-0A1E-3F60-BD0D759BF1DE}"/>
              </a:ext>
            </a:extLst>
          </p:cNvPr>
          <p:cNvSpPr txBox="1"/>
          <p:nvPr/>
        </p:nvSpPr>
        <p:spPr>
          <a:xfrm>
            <a:off x="720648" y="814632"/>
            <a:ext cx="231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 with PINNS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3FB496-95B3-5873-70D6-97FA750C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22" y="1651203"/>
            <a:ext cx="7065818" cy="767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6217CA-DA06-E078-6AC2-1C06023973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6"/>
          <a:stretch/>
        </p:blipFill>
        <p:spPr>
          <a:xfrm>
            <a:off x="8756622" y="810728"/>
            <a:ext cx="3278909" cy="2962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7B4C29-843B-10E9-B4EF-91780A8F5783}"/>
                  </a:ext>
                </a:extLst>
              </p:cNvPr>
              <p:cNvSpPr txBox="1"/>
              <p:nvPr/>
            </p:nvSpPr>
            <p:spPr>
              <a:xfrm>
                <a:off x="720648" y="2545827"/>
                <a:ext cx="8020529" cy="4296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3680"/>
                  </a:lnSpc>
                </a:pPr>
                <a:r>
                  <a:rPr lang="en-US" sz="2400" dirty="0"/>
                  <a:t>Procedure:</a:t>
                </a:r>
              </a:p>
              <a:p>
                <a:pPr marL="457200" indent="-457200">
                  <a:lnSpc>
                    <a:spcPts val="368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400" dirty="0"/>
                  <a:t>Build neural network: </a:t>
                </a:r>
              </a:p>
              <a:p>
                <a:pPr lvl="1">
                  <a:lnSpc>
                    <a:spcPts val="3680"/>
                  </a:lnSpc>
                </a:pPr>
                <a:r>
                  <a:rPr lang="en-US" sz="2000" dirty="0"/>
                  <a:t>Dense layers with feature sizes [2, 64, 64, 1] and Kaiming initialization</a:t>
                </a:r>
              </a:p>
              <a:p>
                <a:pPr lvl="1">
                  <a:lnSpc>
                    <a:spcPts val="3680"/>
                  </a:lnSpc>
                </a:pPr>
                <a:r>
                  <a:rPr lang="en-US" sz="2000" dirty="0"/>
                  <a:t>Option: Structural BC:</a:t>
                </a:r>
              </a:p>
              <a:p>
                <a:pPr marL="457200" indent="-457200">
                  <a:lnSpc>
                    <a:spcPts val="368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400" dirty="0"/>
                  <a:t>Sample points:</a:t>
                </a:r>
              </a:p>
              <a:p>
                <a:pPr lvl="1">
                  <a:lnSpc>
                    <a:spcPts val="3680"/>
                  </a:lnSpc>
                </a:pPr>
                <a:r>
                  <a:rPr lang="en-US" sz="2000" dirty="0"/>
                  <a:t>1000 uniformly sampled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/>
                  <a:t>, 400 boundary points</a:t>
                </a:r>
              </a:p>
              <a:p>
                <a:pPr marL="457200" indent="-457200">
                  <a:lnSpc>
                    <a:spcPts val="3680"/>
                  </a:lnSpc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400" dirty="0"/>
                  <a:t>Train: </a:t>
                </a:r>
              </a:p>
              <a:p>
                <a:pPr lvl="1">
                  <a:lnSpc>
                    <a:spcPts val="3680"/>
                  </a:lnSpc>
                </a:pPr>
                <a:r>
                  <a:rPr lang="en-US" sz="2000" dirty="0"/>
                  <a:t>“Adam” (grad descent like) with learning rate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2000" dirty="0"/>
                  <a:t> for 20,000 epoch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7B4C29-843B-10E9-B4EF-91780A8F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545827"/>
                <a:ext cx="8020529" cy="4296882"/>
              </a:xfrm>
              <a:prstGeom prst="rect">
                <a:avLst/>
              </a:prstGeom>
              <a:blipFill>
                <a:blip r:embed="rId5"/>
                <a:stretch>
                  <a:fillRect l="-1106"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D969447-E66C-FD51-6148-76C7F86FD4BA}"/>
              </a:ext>
            </a:extLst>
          </p:cNvPr>
          <p:cNvGrpSpPr/>
          <p:nvPr/>
        </p:nvGrpSpPr>
        <p:grpSpPr>
          <a:xfrm>
            <a:off x="4015002" y="3103014"/>
            <a:ext cx="2255521" cy="673492"/>
            <a:chOff x="5311559" y="2918660"/>
            <a:chExt cx="2255521" cy="6734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F54444-A0E4-A696-B2F4-F2032E05A238}"/>
                </a:ext>
              </a:extLst>
            </p:cNvPr>
            <p:cNvSpPr txBox="1"/>
            <p:nvPr/>
          </p:nvSpPr>
          <p:spPr>
            <a:xfrm>
              <a:off x="5311559" y="2927295"/>
              <a:ext cx="6693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FD4798-AF28-35B1-CDFC-9DBB425D3722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646211" y="3265849"/>
              <a:ext cx="206803" cy="326303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F27847-E6B0-003A-8422-328A277F92BC}"/>
                </a:ext>
              </a:extLst>
            </p:cNvPr>
            <p:cNvSpPr txBox="1"/>
            <p:nvPr/>
          </p:nvSpPr>
          <p:spPr>
            <a:xfrm>
              <a:off x="6759720" y="2918660"/>
              <a:ext cx="80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08E674-FE72-4AD4-C928-5A775C88EAAC}"/>
                </a:ext>
              </a:extLst>
            </p:cNvPr>
            <p:cNvSpPr txBox="1"/>
            <p:nvPr/>
          </p:nvSpPr>
          <p:spPr>
            <a:xfrm>
              <a:off x="5971992" y="2918660"/>
              <a:ext cx="807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Hidden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6B30D2B-F6F5-D8A5-9F79-491DFAF8407F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6981712" y="3257214"/>
              <a:ext cx="181688" cy="334938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9462AB-B6E6-00BE-F88C-69FA86C33A82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375672" y="3257214"/>
              <a:ext cx="236636" cy="334938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F3D8930-0007-1934-8A5B-4C66453A4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148" y="3265849"/>
              <a:ext cx="185524" cy="322060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89B654F-739A-ACBD-1344-07FCAC302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636" y="4250599"/>
            <a:ext cx="4621021" cy="299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220CC-E176-6482-4B97-AC9DAF63E1B0}"/>
              </a:ext>
            </a:extLst>
          </p:cNvPr>
          <p:cNvSpPr txBox="1"/>
          <p:nvPr/>
        </p:nvSpPr>
        <p:spPr>
          <a:xfrm>
            <a:off x="8756622" y="294782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Check out the code!</a:t>
            </a:r>
          </a:p>
        </p:txBody>
      </p:sp>
    </p:spTree>
    <p:extLst>
      <p:ext uri="{BB962C8B-B14F-4D97-AF65-F5344CB8AC3E}">
        <p14:creationId xmlns:p14="http://schemas.microsoft.com/office/powerpoint/2010/main" val="24132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65BD-AC27-3747-E914-64B2C765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PINNS – Boundary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9716F-A046-AE27-4067-D247316C1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07CC06-39D6-2C77-BE39-AD95E9BFBD2B}"/>
              </a:ext>
            </a:extLst>
          </p:cNvPr>
          <p:cNvGrpSpPr/>
          <p:nvPr/>
        </p:nvGrpSpPr>
        <p:grpSpPr>
          <a:xfrm>
            <a:off x="856664" y="894475"/>
            <a:ext cx="2709842" cy="2907316"/>
            <a:chOff x="254233" y="1819354"/>
            <a:chExt cx="2709842" cy="29073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A243B1-1483-28FB-249E-A36D4D6EA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233" y="2131329"/>
              <a:ext cx="2709842" cy="25953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91E186-72B1-5F2E-2C2B-CCE2A96836E2}"/>
                </a:ext>
              </a:extLst>
            </p:cNvPr>
            <p:cNvSpPr txBox="1"/>
            <p:nvPr/>
          </p:nvSpPr>
          <p:spPr>
            <a:xfrm>
              <a:off x="800314" y="1819354"/>
              <a:ext cx="1617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/>
                <a:t>Structural BC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7184C7-8B23-B4E6-CDFC-B393EC85806B}"/>
              </a:ext>
            </a:extLst>
          </p:cNvPr>
          <p:cNvGrpSpPr/>
          <p:nvPr/>
        </p:nvGrpSpPr>
        <p:grpSpPr>
          <a:xfrm>
            <a:off x="3803783" y="894475"/>
            <a:ext cx="8161981" cy="2903076"/>
            <a:chOff x="3362717" y="1819354"/>
            <a:chExt cx="8161981" cy="29030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DB7562-2FB1-1055-54B2-B0DCA1E245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2717" y="2127089"/>
              <a:ext cx="2671675" cy="2595341"/>
              <a:chOff x="4318000" y="1410497"/>
              <a:chExt cx="3556000" cy="34543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DD9D21-B851-B85E-1CF7-18C968978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18000" y="1410497"/>
                <a:ext cx="3556000" cy="34543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47C5B67-0ACB-CF00-F098-9AC4F24642C4}"/>
                      </a:ext>
                    </a:extLst>
                  </p:cNvPr>
                  <p:cNvSpPr txBox="1"/>
                  <p:nvPr/>
                </p:nvSpPr>
                <p:spPr>
                  <a:xfrm>
                    <a:off x="5244097" y="1410497"/>
                    <a:ext cx="1703805" cy="5325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47C5B67-0ACB-CF00-F098-9AC4F2464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4097" y="1410497"/>
                    <a:ext cx="1703805" cy="5325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94D9163-7047-BBA9-77D0-729335C47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8786" y="2127089"/>
              <a:ext cx="2671675" cy="2595341"/>
              <a:chOff x="8151652" y="1284294"/>
              <a:chExt cx="3556000" cy="345439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83C21FC-C85C-A14D-8BFC-94E43DF59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51652" y="1284294"/>
                <a:ext cx="3556000" cy="34543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C9B70F7-1310-DA92-F305-701F69C79B97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427" y="1284294"/>
                    <a:ext cx="1522449" cy="5325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C9B70F7-1310-DA92-F305-701F69C79B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8427" y="1284294"/>
                    <a:ext cx="1522449" cy="5325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37179C-95F8-5130-3F12-FE371C4B63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14856" y="2127089"/>
              <a:ext cx="2709842" cy="2595341"/>
              <a:chOff x="6348252" y="4213435"/>
              <a:chExt cx="3606800" cy="345439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BAF7FB-F120-9DDE-3357-B8ADAF385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48252" y="4213435"/>
                <a:ext cx="3606800" cy="345439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36F516-A115-E7E2-E306-E86132CA79E2}"/>
                      </a:ext>
                    </a:extLst>
                  </p:cNvPr>
                  <p:cNvSpPr txBox="1"/>
                  <p:nvPr/>
                </p:nvSpPr>
                <p:spPr>
                  <a:xfrm>
                    <a:off x="7390428" y="4213435"/>
                    <a:ext cx="1522449" cy="5325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936F516-A115-E7E2-E306-E86132CA79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0428" y="4213435"/>
                    <a:ext cx="1522449" cy="5325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763135-3A97-D2CC-6FA4-0DCDB9E416FE}"/>
                </a:ext>
              </a:extLst>
            </p:cNvPr>
            <p:cNvSpPr txBox="1"/>
            <p:nvPr/>
          </p:nvSpPr>
          <p:spPr>
            <a:xfrm>
              <a:off x="6637299" y="1819354"/>
              <a:ext cx="1617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u="sng" dirty="0"/>
                <a:t>Penalized BC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45E0C9-7E15-FE8B-5A0B-063333A6F489}"/>
              </a:ext>
            </a:extLst>
          </p:cNvPr>
          <p:cNvSpPr txBox="1"/>
          <p:nvPr/>
        </p:nvSpPr>
        <p:spPr>
          <a:xfrm>
            <a:off x="715154" y="3959943"/>
            <a:ext cx="104676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Structural enforcement of constraints is often more robust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like “classical” numerical methods do </a:t>
            </a:r>
            <a:r>
              <a:rPr lang="en-US" sz="2400" dirty="0">
                <a:sym typeface="Wingdings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In PINNS this can be difficult, so penalization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Sensitivity to scaling, particularly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Automated scaling: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S., Yu, X.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Perdikaris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 When and why PINNs fail to train: A neural tangent kernel perspective.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2022)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2F189-90C6-DD68-CEE6-E6902372214E}"/>
              </a:ext>
            </a:extLst>
          </p:cNvPr>
          <p:cNvSpPr txBox="1"/>
          <p:nvPr/>
        </p:nvSpPr>
        <p:spPr>
          <a:xfrm>
            <a:off x="1064110" y="6432831"/>
            <a:ext cx="1006378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Warning: There are lots of PINNS! This is “Vanilla” PINNS, please do your background reading</a:t>
            </a:r>
          </a:p>
        </p:txBody>
      </p:sp>
    </p:spTree>
    <p:extLst>
      <p:ext uri="{BB962C8B-B14F-4D97-AF65-F5344CB8AC3E}">
        <p14:creationId xmlns:p14="http://schemas.microsoft.com/office/powerpoint/2010/main" val="157205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9668-5305-9AFF-F350-A9DDB67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PINNS – Control Volume PINNS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7E306-2B8A-639A-BE74-BC2BEE647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6AC87-4BDA-4ABB-7DB8-5D6A3E8F97CB}"/>
              </a:ext>
            </a:extLst>
          </p:cNvPr>
          <p:cNvSpPr txBox="1"/>
          <p:nvPr/>
        </p:nvSpPr>
        <p:spPr>
          <a:xfrm>
            <a:off x="720648" y="810728"/>
            <a:ext cx="951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Non-collocation PINNS methods have been developed (more on this later!)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49D6F6-B6C5-7F1E-9493-E4242FB9AC59}"/>
              </a:ext>
            </a:extLst>
          </p:cNvPr>
          <p:cNvGrpSpPr>
            <a:grpSpLocks noChangeAspect="1"/>
          </p:cNvGrpSpPr>
          <p:nvPr/>
        </p:nvGrpSpPr>
        <p:grpSpPr>
          <a:xfrm>
            <a:off x="7220444" y="1373141"/>
            <a:ext cx="4763130" cy="4477185"/>
            <a:chOff x="7836408" y="1923034"/>
            <a:chExt cx="3794760" cy="291525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D58DB67-692A-EFB6-7DA3-1E12FD4C0CB9}"/>
                </a:ext>
              </a:extLst>
            </p:cNvPr>
            <p:cNvSpPr/>
            <p:nvPr/>
          </p:nvSpPr>
          <p:spPr>
            <a:xfrm>
              <a:off x="7836408" y="1923034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B934DD-87BC-4DA3-5FF6-FA8C0B4B8EB7}"/>
                </a:ext>
              </a:extLst>
            </p:cNvPr>
            <p:cNvSpPr/>
            <p:nvPr/>
          </p:nvSpPr>
          <p:spPr>
            <a:xfrm>
              <a:off x="8595360" y="1923034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CC7BE9A-0D98-D5B8-2E78-8D8736515BD6}"/>
                </a:ext>
              </a:extLst>
            </p:cNvPr>
            <p:cNvSpPr/>
            <p:nvPr/>
          </p:nvSpPr>
          <p:spPr>
            <a:xfrm>
              <a:off x="9354312" y="1923034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BD91808-4A4F-B5B0-8BF2-733FBD59D3D7}"/>
                </a:ext>
              </a:extLst>
            </p:cNvPr>
            <p:cNvSpPr/>
            <p:nvPr/>
          </p:nvSpPr>
          <p:spPr>
            <a:xfrm>
              <a:off x="10113264" y="1923034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C891AA-E9C9-DF55-5FDB-2B9EADD44743}"/>
                </a:ext>
              </a:extLst>
            </p:cNvPr>
            <p:cNvSpPr/>
            <p:nvPr/>
          </p:nvSpPr>
          <p:spPr>
            <a:xfrm>
              <a:off x="10872216" y="1923034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6E0712D-BDCD-AE62-DF67-CAD0E5EABDF4}"/>
                </a:ext>
              </a:extLst>
            </p:cNvPr>
            <p:cNvSpPr/>
            <p:nvPr/>
          </p:nvSpPr>
          <p:spPr>
            <a:xfrm>
              <a:off x="7836408" y="2509292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4088063-766B-7BE3-03C2-47E8B17E2C2E}"/>
                </a:ext>
              </a:extLst>
            </p:cNvPr>
            <p:cNvSpPr/>
            <p:nvPr/>
          </p:nvSpPr>
          <p:spPr>
            <a:xfrm>
              <a:off x="8595360" y="2509292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A278D2A-A116-0A99-2C42-9AA91E83D2D5}"/>
                </a:ext>
              </a:extLst>
            </p:cNvPr>
            <p:cNvSpPr/>
            <p:nvPr/>
          </p:nvSpPr>
          <p:spPr>
            <a:xfrm>
              <a:off x="9354312" y="2509292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56B9417-EBD2-8783-A272-D9CF326C5654}"/>
                    </a:ext>
                  </a:extLst>
                </p:cNvPr>
                <p:cNvSpPr/>
                <p:nvPr/>
              </p:nvSpPr>
              <p:spPr>
                <a:xfrm>
                  <a:off x="10113264" y="2509292"/>
                  <a:ext cx="758952" cy="570225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 cap="flat" cmpd="sng" algn="ctr">
                  <a:solidFill>
                    <a:srgbClr val="1B1B1B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50000"/>
                      </a:schemeClr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56B9417-EBD2-8783-A272-D9CF326C56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3264" y="2509292"/>
                  <a:ext cx="758952" cy="57022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7150" cap="flat" cmpd="sng" algn="ctr">
                  <a:solidFill>
                    <a:srgbClr val="1B1B1B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75C0932-8A99-8273-FF96-67B4F267E0FE}"/>
                </a:ext>
              </a:extLst>
            </p:cNvPr>
            <p:cNvSpPr/>
            <p:nvPr/>
          </p:nvSpPr>
          <p:spPr>
            <a:xfrm>
              <a:off x="10872216" y="2509292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4B84D14-C5C3-FAEC-66F7-65456A3AA975}"/>
                </a:ext>
              </a:extLst>
            </p:cNvPr>
            <p:cNvSpPr/>
            <p:nvPr/>
          </p:nvSpPr>
          <p:spPr>
            <a:xfrm>
              <a:off x="7836408" y="3095550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5AE677A-AADC-ADC8-7656-C55849646EA2}"/>
                </a:ext>
              </a:extLst>
            </p:cNvPr>
            <p:cNvSpPr/>
            <p:nvPr/>
          </p:nvSpPr>
          <p:spPr>
            <a:xfrm>
              <a:off x="8595360" y="3095550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57C5907-B642-C903-FAC0-39BA86605497}"/>
                </a:ext>
              </a:extLst>
            </p:cNvPr>
            <p:cNvSpPr/>
            <p:nvPr/>
          </p:nvSpPr>
          <p:spPr>
            <a:xfrm>
              <a:off x="9354312" y="3095550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88062A7-5A6C-B840-4A60-D204AF7C5ABD}"/>
                </a:ext>
              </a:extLst>
            </p:cNvPr>
            <p:cNvSpPr/>
            <p:nvPr/>
          </p:nvSpPr>
          <p:spPr>
            <a:xfrm>
              <a:off x="10113264" y="3095550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16093FE-97CD-CBD1-F2A4-95614235A6BE}"/>
                </a:ext>
              </a:extLst>
            </p:cNvPr>
            <p:cNvSpPr/>
            <p:nvPr/>
          </p:nvSpPr>
          <p:spPr>
            <a:xfrm>
              <a:off x="10872216" y="3095550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3118FC3-50D3-04C8-1AA1-827FA36D53EA}"/>
                </a:ext>
              </a:extLst>
            </p:cNvPr>
            <p:cNvSpPr/>
            <p:nvPr/>
          </p:nvSpPr>
          <p:spPr>
            <a:xfrm>
              <a:off x="7836408" y="3681808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0075F3A-B814-A244-B410-EF6618713C15}"/>
                </a:ext>
              </a:extLst>
            </p:cNvPr>
            <p:cNvSpPr/>
            <p:nvPr/>
          </p:nvSpPr>
          <p:spPr>
            <a:xfrm>
              <a:off x="8595360" y="3681808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32D0FB9-1B4E-B297-09F7-58678E09C219}"/>
                </a:ext>
              </a:extLst>
            </p:cNvPr>
            <p:cNvSpPr/>
            <p:nvPr/>
          </p:nvSpPr>
          <p:spPr>
            <a:xfrm>
              <a:off x="9354312" y="3681808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2B295FD-15EC-4B93-D6DF-2C9095C02F0C}"/>
                </a:ext>
              </a:extLst>
            </p:cNvPr>
            <p:cNvSpPr/>
            <p:nvPr/>
          </p:nvSpPr>
          <p:spPr>
            <a:xfrm>
              <a:off x="10113264" y="3681808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2B07ED2-BE5F-CDE6-BB67-0FBCB67C5790}"/>
                </a:ext>
              </a:extLst>
            </p:cNvPr>
            <p:cNvSpPr/>
            <p:nvPr/>
          </p:nvSpPr>
          <p:spPr>
            <a:xfrm>
              <a:off x="10872216" y="3681808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8546B9A-3F72-7A73-389C-B19895FCD7A6}"/>
                </a:ext>
              </a:extLst>
            </p:cNvPr>
            <p:cNvSpPr/>
            <p:nvPr/>
          </p:nvSpPr>
          <p:spPr>
            <a:xfrm>
              <a:off x="7836408" y="4268066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CB3F6A9-D9A3-65EE-4CC7-0FF989E89CF4}"/>
                </a:ext>
              </a:extLst>
            </p:cNvPr>
            <p:cNvSpPr/>
            <p:nvPr/>
          </p:nvSpPr>
          <p:spPr>
            <a:xfrm>
              <a:off x="8595360" y="4268066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BEBB87C-0632-C2E4-3B9B-8AEABA5AF505}"/>
                </a:ext>
              </a:extLst>
            </p:cNvPr>
            <p:cNvSpPr/>
            <p:nvPr/>
          </p:nvSpPr>
          <p:spPr>
            <a:xfrm>
              <a:off x="9354312" y="4268066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FC0204-2F9A-E571-7AB2-B0DF056F3352}"/>
                </a:ext>
              </a:extLst>
            </p:cNvPr>
            <p:cNvSpPr/>
            <p:nvPr/>
          </p:nvSpPr>
          <p:spPr>
            <a:xfrm>
              <a:off x="10113264" y="4268066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30461C6-B069-790C-F6CD-B3D63436E4B8}"/>
                </a:ext>
              </a:extLst>
            </p:cNvPr>
            <p:cNvSpPr/>
            <p:nvPr/>
          </p:nvSpPr>
          <p:spPr>
            <a:xfrm>
              <a:off x="10872216" y="4268066"/>
              <a:ext cx="758952" cy="570225"/>
            </a:xfrm>
            <a:prstGeom prst="rect">
              <a:avLst/>
            </a:prstGeom>
            <a:solidFill>
              <a:srgbClr val="FFFFFF"/>
            </a:solidFill>
            <a:ln w="57150" cap="flat" cmpd="sng" algn="ctr">
              <a:solidFill>
                <a:srgbClr val="1B1B1B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CDC9B9E-26C2-615E-9B7B-CCEDC1F77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78" y="3452521"/>
            <a:ext cx="486112" cy="214121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0A5155-6C1D-6135-92C2-503F4E1FD5E3}"/>
              </a:ext>
            </a:extLst>
          </p:cNvPr>
          <p:cNvCxnSpPr/>
          <p:nvPr/>
        </p:nvCxnSpPr>
        <p:spPr>
          <a:xfrm>
            <a:off x="9133609" y="3572515"/>
            <a:ext cx="365760" cy="0"/>
          </a:xfrm>
          <a:prstGeom prst="straightConnector1">
            <a:avLst/>
          </a:prstGeom>
          <a:noFill/>
          <a:ln w="38100" cap="flat" cmpd="sng" algn="ctr">
            <a:solidFill>
              <a:srgbClr val="00ACC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260F6B-989B-160B-483E-1CE45A74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24" y="3429645"/>
            <a:ext cx="486112" cy="214121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B8E053F-A770-74CB-7A73-F04EC46CD82E}"/>
              </a:ext>
            </a:extLst>
          </p:cNvPr>
          <p:cNvCxnSpPr>
            <a:cxnSpLocks/>
          </p:cNvCxnSpPr>
          <p:nvPr/>
        </p:nvCxnSpPr>
        <p:spPr>
          <a:xfrm flipH="1">
            <a:off x="7834626" y="3540606"/>
            <a:ext cx="365760" cy="0"/>
          </a:xfrm>
          <a:prstGeom prst="straightConnector1">
            <a:avLst/>
          </a:prstGeom>
          <a:noFill/>
          <a:ln w="38100" cap="flat" cmpd="sng" algn="ctr">
            <a:solidFill>
              <a:srgbClr val="00ACC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0F5748B-8958-D799-78A7-BE81A34E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659" y="2385972"/>
            <a:ext cx="586235" cy="285404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BD434E0-B982-A9AF-D262-56904BB86FD8}"/>
              </a:ext>
            </a:extLst>
          </p:cNvPr>
          <p:cNvCxnSpPr>
            <a:cxnSpLocks/>
          </p:cNvCxnSpPr>
          <p:nvPr/>
        </p:nvCxnSpPr>
        <p:spPr>
          <a:xfrm flipV="1">
            <a:off x="8604776" y="2670486"/>
            <a:ext cx="0" cy="365760"/>
          </a:xfrm>
          <a:prstGeom prst="straightConnector1">
            <a:avLst/>
          </a:prstGeom>
          <a:noFill/>
          <a:ln w="38100" cap="flat" cmpd="sng" algn="ctr">
            <a:solidFill>
              <a:srgbClr val="00ACC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D7A7B91-E3D8-7B7A-0D03-47115315F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689" y="4369283"/>
            <a:ext cx="586235" cy="285404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D24714-E424-43D6-8604-1B21756EFEC3}"/>
              </a:ext>
            </a:extLst>
          </p:cNvPr>
          <p:cNvCxnSpPr>
            <a:cxnSpLocks/>
          </p:cNvCxnSpPr>
          <p:nvPr/>
        </p:nvCxnSpPr>
        <p:spPr>
          <a:xfrm>
            <a:off x="8621369" y="3994945"/>
            <a:ext cx="0" cy="365760"/>
          </a:xfrm>
          <a:prstGeom prst="straightConnector1">
            <a:avLst/>
          </a:prstGeom>
          <a:noFill/>
          <a:ln w="38100" cap="flat" cmpd="sng" algn="ctr">
            <a:solidFill>
              <a:srgbClr val="00ACC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4F31980-81DC-AB46-278C-6089C077FB48}"/>
              </a:ext>
            </a:extLst>
          </p:cNvPr>
          <p:cNvGrpSpPr/>
          <p:nvPr/>
        </p:nvGrpSpPr>
        <p:grpSpPr>
          <a:xfrm>
            <a:off x="6966534" y="5307825"/>
            <a:ext cx="687455" cy="797972"/>
            <a:chOff x="6987286" y="5473049"/>
            <a:chExt cx="687455" cy="797972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3A9E7DD-E398-6CDB-1EAB-FE39D51A0AA1}"/>
                </a:ext>
              </a:extLst>
            </p:cNvPr>
            <p:cNvCxnSpPr>
              <a:cxnSpLocks/>
            </p:cNvCxnSpPr>
            <p:nvPr/>
          </p:nvCxnSpPr>
          <p:spPr>
            <a:xfrm>
              <a:off x="7004304" y="6217450"/>
              <a:ext cx="457200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1B1B1B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18DD5FB-B05F-2E16-6019-57DBD61D1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736" y="5727196"/>
              <a:ext cx="0" cy="457200"/>
            </a:xfrm>
            <a:prstGeom prst="straightConnector1">
              <a:avLst/>
            </a:prstGeom>
            <a:noFill/>
            <a:ln w="57150" cap="flat" cmpd="sng" algn="ctr">
              <a:solidFill>
                <a:srgbClr val="1B1B1B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1F1B9BD-D6EF-4150-4ADB-B44012AD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35041" y="6144021"/>
              <a:ext cx="139700" cy="12700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949F2C4-B0A0-DF09-A24A-472D368D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7286" y="5473049"/>
              <a:ext cx="88900" cy="177800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B98A13AE-3135-664E-BA4A-6174D246D5B7}"/>
              </a:ext>
            </a:extLst>
          </p:cNvPr>
          <p:cNvSpPr txBox="1"/>
          <p:nvPr/>
        </p:nvSpPr>
        <p:spPr>
          <a:xfrm>
            <a:off x="720648" y="6219377"/>
            <a:ext cx="1135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From: 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Patel, R.G., Manickam, I., Trask, N.A., Wood, M.A., Lee, M., Tomas, I. and Cyr, E.C., 2022. Thermodynamically consistent physics-informed neural networks for hyperbolic systems.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JCP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449</a:t>
            </a:r>
            <a:endParaRPr lang="en-US" sz="2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11397A-2811-4F3E-BC8F-935DBCDE78C7}"/>
              </a:ext>
            </a:extLst>
          </p:cNvPr>
          <p:cNvSpPr txBox="1"/>
          <p:nvPr/>
        </p:nvSpPr>
        <p:spPr>
          <a:xfrm>
            <a:off x="720648" y="1440953"/>
            <a:ext cx="5897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 Volume PINNS (CVPINNS): Spacetime!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F76AD2FF-B5B2-E68E-5555-2986D40E9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271" y="2016193"/>
            <a:ext cx="2532887" cy="32094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EEBE1EA-EB79-39A2-45A6-3A61F3446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485" y="3079809"/>
            <a:ext cx="5839519" cy="7911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7600BF1-E679-0862-E0C7-E5D2CA367C45}"/>
                  </a:ext>
                </a:extLst>
              </p:cNvPr>
              <p:cNvSpPr txBox="1"/>
              <p:nvPr/>
            </p:nvSpPr>
            <p:spPr>
              <a:xfrm>
                <a:off x="720648" y="2507442"/>
                <a:ext cx="3391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Replace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with neural net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7600BF1-E679-0862-E0C7-E5D2CA36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507442"/>
                <a:ext cx="3391569" cy="461665"/>
              </a:xfrm>
              <a:prstGeom prst="rect">
                <a:avLst/>
              </a:prstGeom>
              <a:blipFill>
                <a:blip r:embed="rId9"/>
                <a:stretch>
                  <a:fillRect l="-2612" t="-8108" r="-186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7" name="Picture 126">
            <a:extLst>
              <a:ext uri="{FF2B5EF4-FFF2-40B4-BE49-F238E27FC236}">
                <a16:creationId xmlns:a16="http://schemas.microsoft.com/office/drawing/2014/main" id="{2D4FDC65-DB58-1199-91C6-8553045F9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685" y="2592587"/>
            <a:ext cx="1135541" cy="299657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1970B3D-506B-5211-6BEE-5E7A07F34B8E}"/>
              </a:ext>
            </a:extLst>
          </p:cNvPr>
          <p:cNvSpPr txBox="1"/>
          <p:nvPr/>
        </p:nvSpPr>
        <p:spPr>
          <a:xfrm>
            <a:off x="720648" y="4061454"/>
            <a:ext cx="387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Introduce “inversion penalty”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72D8F346-227F-4E71-DEF8-82AC105691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612" y="4713657"/>
            <a:ext cx="5839519" cy="6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7930-1F8B-9861-85A5-798B95D4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PINNS – CVPINNS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7638D-8523-DC66-8ED3-6B59AE23D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E17DB-D9B3-276C-DB22-111F39B15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27" y="1380953"/>
            <a:ext cx="5717345" cy="3065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3A769-390A-C598-460E-ABFC27B03E75}"/>
              </a:ext>
            </a:extLst>
          </p:cNvPr>
          <p:cNvSpPr txBox="1"/>
          <p:nvPr/>
        </p:nvSpPr>
        <p:spPr>
          <a:xfrm>
            <a:off x="720648" y="810728"/>
            <a:ext cx="934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Demonstrate CVPINNS for inversion: LAMMPS data shocked copper beam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44150-79AC-351A-56DA-928172F47FB9}"/>
              </a:ext>
            </a:extLst>
          </p:cNvPr>
          <p:cNvSpPr txBox="1"/>
          <p:nvPr/>
        </p:nvSpPr>
        <p:spPr>
          <a:xfrm>
            <a:off x="720648" y="4324388"/>
            <a:ext cx="703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 the equation of state (EOS, or pressure mapping)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B3B53-DA15-8FC8-939C-DC0002E3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23" y="4937694"/>
            <a:ext cx="4312215" cy="1257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086AD-34C0-E335-71FB-0E7F8A680E46}"/>
              </a:ext>
            </a:extLst>
          </p:cNvPr>
          <p:cNvSpPr txBox="1"/>
          <p:nvPr/>
        </p:nvSpPr>
        <p:spPr>
          <a:xfrm>
            <a:off x="2001553" y="5200740"/>
            <a:ext cx="2073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 replaced by neural 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CFBCF-D935-03EA-FED1-2C4657907BD0}"/>
              </a:ext>
            </a:extLst>
          </p:cNvPr>
          <p:cNvSpPr txBox="1"/>
          <p:nvPr/>
        </p:nvSpPr>
        <p:spPr>
          <a:xfrm>
            <a:off x="8725560" y="5046852"/>
            <a:ext cx="3019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Replace pressure by neural net: penalties preference hyperbolicity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6BD6D-8499-3AE2-6EB9-B1A654C2EFAD}"/>
              </a:ext>
            </a:extLst>
          </p:cNvPr>
          <p:cNvSpPr txBox="1"/>
          <p:nvPr/>
        </p:nvSpPr>
        <p:spPr>
          <a:xfrm>
            <a:off x="720648" y="6219377"/>
            <a:ext cx="11352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From: 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Patel, R.G., Manickam, I., Trask, N.A., Wood, M.A., Lee, M., Tomas, I. and Cyr, E.C., 2022. Thermodynamically consistent physics-informed neural networks for hyperbolic systems.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JCP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449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0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5F0D-CAD0-3E32-9B03-43871F10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PINNS – CVPINNS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CB51D-E336-FDD6-C876-63737388E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7EB76-E162-095D-D10E-8D8DDFE0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33" y="1600891"/>
            <a:ext cx="6111661" cy="2284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6EA7E-1559-F3C6-A8A9-6EB893176820}"/>
              </a:ext>
            </a:extLst>
          </p:cNvPr>
          <p:cNvSpPr txBox="1"/>
          <p:nvPr/>
        </p:nvSpPr>
        <p:spPr>
          <a:xfrm>
            <a:off x="720648" y="810728"/>
            <a:ext cx="9045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ran 16 realizations of MD shock tube, yielding different EOS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0827B3-C2BC-9EE5-DE1D-56414FA2E85E}"/>
              </a:ext>
            </a:extLst>
          </p:cNvPr>
          <p:cNvGrpSpPr/>
          <p:nvPr/>
        </p:nvGrpSpPr>
        <p:grpSpPr>
          <a:xfrm>
            <a:off x="3468137" y="4040583"/>
            <a:ext cx="8003215" cy="2817417"/>
            <a:chOff x="3734712" y="4040583"/>
            <a:chExt cx="8003215" cy="28174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50A1FB-9597-6497-98CF-81565E39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712" y="4040583"/>
              <a:ext cx="4138648" cy="281741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3747322-F2D4-DBA5-5798-13404E61798D}"/>
                </a:ext>
              </a:extLst>
            </p:cNvPr>
            <p:cNvGrpSpPr/>
            <p:nvPr/>
          </p:nvGrpSpPr>
          <p:grpSpPr>
            <a:xfrm>
              <a:off x="8148435" y="4520763"/>
              <a:ext cx="3589492" cy="1857057"/>
              <a:chOff x="8100933" y="3278297"/>
              <a:chExt cx="3589492" cy="18570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5864BEA-7BF3-544C-6B08-A3BE265DB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634" t="22849" r="14930" b="39504"/>
              <a:stretch/>
            </p:blipFill>
            <p:spPr>
              <a:xfrm>
                <a:off x="8101925" y="3405418"/>
                <a:ext cx="430306" cy="12909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31FDA4F-9145-3CAE-AF17-D479EBEEB8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9199" t="13671" r="11809" b="49999"/>
              <a:stretch/>
            </p:blipFill>
            <p:spPr>
              <a:xfrm>
                <a:off x="8101925" y="3874587"/>
                <a:ext cx="481913" cy="10150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AB91437-DFA4-5ECD-F95F-C0464FD809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7057" t="19865" r="15492" b="36088"/>
              <a:stretch/>
            </p:blipFill>
            <p:spPr>
              <a:xfrm>
                <a:off x="8114062" y="4400428"/>
                <a:ext cx="462579" cy="13984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1814BDA-AA64-8CC0-0791-9628AEE131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7732" t="27357" r="13191" b="44677"/>
              <a:stretch/>
            </p:blipFill>
            <p:spPr>
              <a:xfrm>
                <a:off x="8100933" y="4898774"/>
                <a:ext cx="464950" cy="85240"/>
              </a:xfrm>
              <a:prstGeom prst="rect">
                <a:avLst/>
              </a:prstGeom>
            </p:spPr>
          </p:pic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0D30040-7380-E45D-215C-094E5C4E5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3838" y="3278297"/>
                <a:ext cx="2175226" cy="38333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LAMMPS</a:t>
                </a:r>
              </a:p>
            </p:txBody>
          </p: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4EBAD69-FE0D-0469-9765-FBD60C9395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83838" y="3753425"/>
                <a:ext cx="2175226" cy="38333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1 Sample fit</a:t>
                </a: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A4CEACC-2173-EAB2-0364-838E65072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9442" y="4265629"/>
                <a:ext cx="3120983" cy="38333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4 Sample fit</a:t>
                </a:r>
              </a:p>
            </p:txBody>
          </p:sp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9238DB5-A638-B3DE-24F3-A9AA69E91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9442" y="4752020"/>
                <a:ext cx="3120983" cy="38333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36" indent="-91436" algn="l" defTabSz="914354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384029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8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566900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749771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932642" indent="-182870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4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16 Sample fit</a:t>
                </a: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46FBA7-D710-0F64-409F-CDD237B500E4}"/>
              </a:ext>
            </a:extLst>
          </p:cNvPr>
          <p:cNvSpPr txBox="1"/>
          <p:nvPr/>
        </p:nvSpPr>
        <p:spPr>
          <a:xfrm>
            <a:off x="720648" y="3720260"/>
            <a:ext cx="715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Finite-difference solution using learned neural net EOS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4A4D3A-2AA7-70EF-356C-9FCB24757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1542" y="1214837"/>
            <a:ext cx="2514600" cy="2527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DDF5B5-FA80-C0F5-A9DC-5B900018D6D8}"/>
              </a:ext>
            </a:extLst>
          </p:cNvPr>
          <p:cNvSpPr txBox="1"/>
          <p:nvPr/>
        </p:nvSpPr>
        <p:spPr>
          <a:xfrm>
            <a:off x="2206057" y="1221056"/>
            <a:ext cx="93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0CC4D-0C9A-79F1-A0BD-D76224E31620}"/>
              </a:ext>
            </a:extLst>
          </p:cNvPr>
          <p:cNvSpPr txBox="1"/>
          <p:nvPr/>
        </p:nvSpPr>
        <p:spPr>
          <a:xfrm>
            <a:off x="5429215" y="1299856"/>
            <a:ext cx="210467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Learned Copper EOS</a:t>
            </a:r>
          </a:p>
        </p:txBody>
      </p:sp>
    </p:spTree>
    <p:extLst>
      <p:ext uri="{BB962C8B-B14F-4D97-AF65-F5344CB8AC3E}">
        <p14:creationId xmlns:p14="http://schemas.microsoft.com/office/powerpoint/2010/main" val="368560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8149-26E4-88D0-8A9D-4D95CBCE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PINNS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7C7ED-830F-09EE-46A5-F595A1DE1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78013-AF70-942A-1388-89FBC36A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44" y="2058181"/>
            <a:ext cx="9404604" cy="606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5F7FAA-5643-049C-76E3-0E24ED4BD4E1}"/>
              </a:ext>
            </a:extLst>
          </p:cNvPr>
          <p:cNvSpPr txBox="1"/>
          <p:nvPr/>
        </p:nvSpPr>
        <p:spPr>
          <a:xfrm>
            <a:off x="720648" y="771844"/>
            <a:ext cx="6689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 neural network to approximate a PDE solution</a:t>
            </a:r>
          </a:p>
          <a:p>
            <a:endParaRPr lang="en-US" sz="2400" dirty="0"/>
          </a:p>
          <a:p>
            <a:r>
              <a:rPr lang="en-US" sz="2400" dirty="0"/>
              <a:t>Minimize the loss yielding a collocation like method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EA7B17-3E3C-66FB-AC4F-78F9B0909B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8569" y="3148483"/>
            <a:ext cx="2470727" cy="26785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B2866C-3CC3-F50B-9E72-59DFEDF34E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715" y="3148483"/>
            <a:ext cx="2436091" cy="267854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53F57A0-C5DF-9F7E-E314-705A24B39F24}"/>
              </a:ext>
            </a:extLst>
          </p:cNvPr>
          <p:cNvSpPr txBox="1"/>
          <p:nvPr/>
        </p:nvSpPr>
        <p:spPr>
          <a:xfrm>
            <a:off x="720648" y="3148483"/>
            <a:ext cx="58831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Allows inverse formulations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Gradient descent is used in general (not stochastic)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Penalizing BCs and initial conditions can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Practical convergence results with width/depth do not exist in general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9D3AB-A2F7-C027-D530-01A3AAD22FB9}"/>
              </a:ext>
            </a:extLst>
          </p:cNvPr>
          <p:cNvSpPr txBox="1"/>
          <p:nvPr/>
        </p:nvSpPr>
        <p:spPr>
          <a:xfrm>
            <a:off x="720648" y="6025686"/>
            <a:ext cx="1112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Question: PINNS has many of the challenges of classical methods, without the benefits of convergence guarantees for instance. Why are people considering it?</a:t>
            </a:r>
          </a:p>
        </p:txBody>
      </p:sp>
    </p:spTree>
    <p:extLst>
      <p:ext uri="{BB962C8B-B14F-4D97-AF65-F5344CB8AC3E}">
        <p14:creationId xmlns:p14="http://schemas.microsoft.com/office/powerpoint/2010/main" val="28830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A7AC-74CB-8109-AF9F-72DA5E54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Operator Networks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3B6BB-8723-BD51-31AD-9337446B2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9B611D-92A4-A94D-6330-164DB7913A38}"/>
              </a:ext>
            </a:extLst>
          </p:cNvPr>
          <p:cNvGrpSpPr/>
          <p:nvPr/>
        </p:nvGrpSpPr>
        <p:grpSpPr>
          <a:xfrm>
            <a:off x="608559" y="981803"/>
            <a:ext cx="4903326" cy="4999366"/>
            <a:chOff x="608559" y="981803"/>
            <a:chExt cx="4903326" cy="49993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CE01F82-9013-2FC9-256F-3DEE5E788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2881" y="2430803"/>
              <a:ext cx="3239004" cy="50833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E28D0C-3129-E771-6084-50876B4A6CFC}"/>
                </a:ext>
              </a:extLst>
            </p:cNvPr>
            <p:cNvGrpSpPr/>
            <p:nvPr/>
          </p:nvGrpSpPr>
          <p:grpSpPr>
            <a:xfrm>
              <a:off x="608559" y="981803"/>
              <a:ext cx="4353613" cy="4999366"/>
              <a:chOff x="608559" y="981803"/>
              <a:chExt cx="4353613" cy="4999366"/>
            </a:xfrm>
          </p:grpSpPr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F28D27B-596E-4EE5-523E-BA9DDD1BF7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559" y="981803"/>
                <a:ext cx="2893613" cy="40528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68577" indent="-68577" algn="l" defTabSz="685766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0"/>
                  </a:spcAft>
                  <a:buClr>
                    <a:srgbClr val="00B0F0"/>
                  </a:buClr>
                  <a:buSzPct val="100000"/>
                  <a:buFont typeface="Calibri" panose="020F0502020204030204" pitchFamily="34" charset="0"/>
                  <a:buChar char=" "/>
                  <a:defRPr sz="18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1pPr>
                <a:lvl2pPr marL="288022" indent="-137153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6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2pPr>
                <a:lvl3pPr marL="425175" indent="-137153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2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3pPr>
                <a:lvl4pPr marL="562328" indent="-137153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2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4pPr>
                <a:lvl5pPr marL="699482" indent="-137153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rgbClr val="00B0F0"/>
                  </a:buClr>
                  <a:buFont typeface="Calibri" pitchFamily="34" charset="0"/>
                  <a:buChar char="◦"/>
                  <a:defRPr sz="1200" kern="1200">
                    <a:solidFill>
                      <a:schemeClr val="bg2">
                        <a:lumMod val="2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lvl5pPr>
                <a:lvl6pPr marL="824960" indent="-171442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52" indent="-171442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44" indent="-171442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37" indent="-171442" algn="l" defTabSz="685766" rtl="0" eaLnBrk="1" latinLnBrk="0" hangingPunct="1">
                  <a:lnSpc>
                    <a:spcPct val="90000"/>
                  </a:lnSpc>
                  <a:spcBef>
                    <a:spcPts val="15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3363" indent="-223838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dirty="0">
                    <a:latin typeface="+mn-lt"/>
                  </a:rPr>
                  <a:t>Function Regression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929E95-CE83-7133-B4A4-64E84CEBEF27}"/>
                  </a:ext>
                </a:extLst>
              </p:cNvPr>
              <p:cNvSpPr txBox="1"/>
              <p:nvPr/>
            </p:nvSpPr>
            <p:spPr>
              <a:xfrm>
                <a:off x="720647" y="1479411"/>
                <a:ext cx="170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Observations: 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2A1A14D-ECEE-0E27-8036-6DE2AABA0AF5}"/>
                  </a:ext>
                </a:extLst>
              </p:cNvPr>
              <p:cNvGrpSpPr/>
              <p:nvPr/>
            </p:nvGrpSpPr>
            <p:grpSpPr>
              <a:xfrm>
                <a:off x="2272881" y="1481266"/>
                <a:ext cx="2419231" cy="695625"/>
                <a:chOff x="5950944" y="2123455"/>
                <a:chExt cx="2419231" cy="69562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ECFA352-0DD8-F026-9C16-BCD693B8D0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2451" y="2248928"/>
                  <a:ext cx="207895" cy="15771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C06B347-1D3E-6BB0-1C6D-AA0E74D6F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50944" y="2568052"/>
                  <a:ext cx="193558" cy="17205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9BBFAF3-C68A-3510-7890-0D302B786255}"/>
                    </a:ext>
                  </a:extLst>
                </p:cNvPr>
                <p:cNvSpPr txBox="1"/>
                <p:nvPr/>
              </p:nvSpPr>
              <p:spPr>
                <a:xfrm>
                  <a:off x="6118148" y="2123455"/>
                  <a:ext cx="22520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- points in the domain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AEE0BB9-DE2E-511F-CB8E-5E173EC95FE4}"/>
                    </a:ext>
                  </a:extLst>
                </p:cNvPr>
                <p:cNvSpPr txBox="1"/>
                <p:nvPr/>
              </p:nvSpPr>
              <p:spPr>
                <a:xfrm>
                  <a:off x="6118148" y="2449748"/>
                  <a:ext cx="2077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- values in the range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6F5934-3A6C-6098-F9BF-25198CA47C2F}"/>
                  </a:ext>
                </a:extLst>
              </p:cNvPr>
              <p:cNvSpPr txBox="1"/>
              <p:nvPr/>
            </p:nvSpPr>
            <p:spPr>
              <a:xfrm>
                <a:off x="720647" y="2388733"/>
                <a:ext cx="170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Formulation: 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337685B7-02FC-9776-8A74-9D479673A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72881" y="3148238"/>
                <a:ext cx="2689291" cy="2689290"/>
              </a:xfrm>
              <a:prstGeom prst="rect">
                <a:avLst/>
              </a:prstGeom>
            </p:spPr>
          </p:pic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BA80CEB-DEEE-DBB5-A6AF-4A6698B35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1787" y="4822878"/>
                <a:ext cx="0" cy="9414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80B62F7-711D-63CB-1AEE-506DDC402E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5016" y="4828928"/>
                <a:ext cx="926235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44EFF39-CA74-825A-3996-3DFB74D77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2552" y="4720544"/>
                <a:ext cx="1179542" cy="20466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469A43C-0F79-5B0D-AD8C-AD37BC3BB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0562" y="5862676"/>
                <a:ext cx="156195" cy="11849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CE4B50-C18F-2E36-D651-096B369DCBAF}"/>
                  </a:ext>
                </a:extLst>
              </p:cNvPr>
              <p:cNvSpPr txBox="1"/>
              <p:nvPr/>
            </p:nvSpPr>
            <p:spPr>
              <a:xfrm>
                <a:off x="720647" y="3148238"/>
                <a:ext cx="1701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Result: 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738873D-73F5-41AE-A1EE-BBDF032CDF4C}"/>
              </a:ext>
            </a:extLst>
          </p:cNvPr>
          <p:cNvGrpSpPr/>
          <p:nvPr/>
        </p:nvGrpSpPr>
        <p:grpSpPr>
          <a:xfrm>
            <a:off x="6405281" y="981803"/>
            <a:ext cx="5664814" cy="4692283"/>
            <a:chOff x="6405281" y="981803"/>
            <a:chExt cx="5664814" cy="4692283"/>
          </a:xfrm>
        </p:grpSpPr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7E4DD7D-9637-B81B-C205-7CD9A4B0F7AD}"/>
                </a:ext>
              </a:extLst>
            </p:cNvPr>
            <p:cNvSpPr txBox="1">
              <a:spLocks/>
            </p:cNvSpPr>
            <p:nvPr/>
          </p:nvSpPr>
          <p:spPr>
            <a:xfrm>
              <a:off x="6405281" y="981803"/>
              <a:ext cx="2893613" cy="405288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68577" indent="-68577" algn="l" defTabSz="685766" rtl="0" eaLnBrk="1" latinLnBrk="0" hangingPunct="1">
                <a:lnSpc>
                  <a:spcPct val="90000"/>
                </a:lnSpc>
                <a:spcBef>
                  <a:spcPts val="900"/>
                </a:spcBef>
                <a:spcAft>
                  <a:spcPts val="150"/>
                </a:spcAft>
                <a:buClr>
                  <a:srgbClr val="00B0F0"/>
                </a:buClr>
                <a:buSzPct val="100000"/>
                <a:buFont typeface="Calibri" panose="020F0502020204030204" pitchFamily="34" charset="0"/>
                <a:buChar char=" "/>
                <a:defRPr sz="18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1pPr>
              <a:lvl2pPr marL="288022" indent="-137153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rgbClr val="00B0F0"/>
                </a:buClr>
                <a:buFont typeface="Calibri" pitchFamily="34" charset="0"/>
                <a:buChar char="◦"/>
                <a:defRPr sz="16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2pPr>
              <a:lvl3pPr marL="425175" indent="-137153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rgbClr val="00B0F0"/>
                </a:buClr>
                <a:buFont typeface="Calibri" pitchFamily="34" charset="0"/>
                <a:buChar char="◦"/>
                <a:defRPr sz="12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3pPr>
              <a:lvl4pPr marL="562328" indent="-137153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rgbClr val="00B0F0"/>
                </a:buClr>
                <a:buFont typeface="Calibri" pitchFamily="34" charset="0"/>
                <a:buChar char="◦"/>
                <a:defRPr sz="12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4pPr>
              <a:lvl5pPr marL="699482" indent="-137153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rgbClr val="00B0F0"/>
                </a:buClr>
                <a:buFont typeface="Calibri" pitchFamily="34" charset="0"/>
                <a:buChar char="◦"/>
                <a:defRPr sz="1200" kern="1200">
                  <a:solidFill>
                    <a:schemeClr val="bg2">
                      <a:lumMod val="2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lvl5pPr>
              <a:lvl6pPr marL="824960" indent="-171442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974952" indent="-171442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124944" indent="-171442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274937" indent="-171442" algn="l" defTabSz="685766" rtl="0" eaLnBrk="1" latinLnBrk="0" hangingPunct="1">
                <a:lnSpc>
                  <a:spcPct val="90000"/>
                </a:lnSpc>
                <a:spcBef>
                  <a:spcPts val="150"/>
                </a:spcBef>
                <a:spcAft>
                  <a:spcPts val="3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indent="-223838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latin typeface="+mn-lt"/>
                </a:rPr>
                <a:t>Operator Regression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4D43B5-56CB-D012-FDDD-ECA0E5728A54}"/>
                </a:ext>
              </a:extLst>
            </p:cNvPr>
            <p:cNvSpPr txBox="1"/>
            <p:nvPr/>
          </p:nvSpPr>
          <p:spPr>
            <a:xfrm>
              <a:off x="6517369" y="1479411"/>
              <a:ext cx="170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Observations: 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4BA976B-0961-8388-5812-88325C30D544}"/>
                </a:ext>
              </a:extLst>
            </p:cNvPr>
            <p:cNvGrpSpPr/>
            <p:nvPr/>
          </p:nvGrpSpPr>
          <p:grpSpPr>
            <a:xfrm>
              <a:off x="8069603" y="1481266"/>
              <a:ext cx="2711490" cy="695625"/>
              <a:chOff x="5950944" y="2123455"/>
              <a:chExt cx="2711490" cy="695625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06DCC79-453F-0BEE-C1A9-BB13945AE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2451" y="2248928"/>
                <a:ext cx="207895" cy="157714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6C6673C-1F5F-649B-29B4-5B8D8F820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944" y="2568052"/>
                <a:ext cx="193558" cy="172052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695F179-29C3-DEA8-1B00-DF0E06F244B4}"/>
                  </a:ext>
                </a:extLst>
              </p:cNvPr>
              <p:cNvSpPr txBox="1"/>
              <p:nvPr/>
            </p:nvSpPr>
            <p:spPr>
              <a:xfrm>
                <a:off x="6118148" y="2123455"/>
                <a:ext cx="2544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 functions in the domain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1E8405E-5C84-E62B-7943-5694D8406EE1}"/>
                  </a:ext>
                </a:extLst>
              </p:cNvPr>
              <p:cNvSpPr txBox="1"/>
              <p:nvPr/>
            </p:nvSpPr>
            <p:spPr>
              <a:xfrm>
                <a:off x="6118148" y="2449748"/>
                <a:ext cx="2361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 functions in the range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860F0F-12CD-6F89-AEDA-86F3D1A3FD81}"/>
                </a:ext>
              </a:extLst>
            </p:cNvPr>
            <p:cNvSpPr txBox="1"/>
            <p:nvPr/>
          </p:nvSpPr>
          <p:spPr>
            <a:xfrm>
              <a:off x="6517369" y="2388733"/>
              <a:ext cx="170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Formulation: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AD0EDC-D04F-C47B-CA27-A31CD7433F20}"/>
                </a:ext>
              </a:extLst>
            </p:cNvPr>
            <p:cNvSpPr txBox="1"/>
            <p:nvPr/>
          </p:nvSpPr>
          <p:spPr>
            <a:xfrm>
              <a:off x="6517369" y="3148238"/>
              <a:ext cx="170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Result: 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E9C7183-F60D-2B52-6B3D-B8C7A850B19B}"/>
                </a:ext>
              </a:extLst>
            </p:cNvPr>
            <p:cNvGrpSpPr/>
            <p:nvPr/>
          </p:nvGrpSpPr>
          <p:grpSpPr>
            <a:xfrm>
              <a:off x="6524519" y="3715249"/>
              <a:ext cx="2326998" cy="1958837"/>
              <a:chOff x="6559914" y="3715249"/>
              <a:chExt cx="2326998" cy="1958837"/>
            </a:xfrm>
          </p:grpSpPr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C737EAF2-9E30-5E4F-E58E-3EE682FA6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59914" y="3715249"/>
                <a:ext cx="1951665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AF601130-FCD1-58EF-94BE-A3EE40F2E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33472" y="3901966"/>
                <a:ext cx="1951664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0E4CE3CE-3AD1-2EE9-9841-68926B929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lum contrast="100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935247" y="4093916"/>
                <a:ext cx="1951665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0AD47114-8E7D-B838-CD51-53788A7E5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030" y="5521686"/>
                <a:ext cx="190500" cy="1524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2853DFD-85B6-A459-383B-D18149C32489}"/>
                </a:ext>
              </a:extLst>
            </p:cNvPr>
            <p:cNvGrpSpPr/>
            <p:nvPr/>
          </p:nvGrpSpPr>
          <p:grpSpPr>
            <a:xfrm>
              <a:off x="9721035" y="3715248"/>
              <a:ext cx="2349060" cy="1958838"/>
              <a:chOff x="9367648" y="3715248"/>
              <a:chExt cx="2349060" cy="1958838"/>
            </a:xfrm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16D63560-DF26-9B5E-F51A-8105F1AF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367648" y="3715248"/>
                <a:ext cx="1951664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C87D252-E824-AC3C-F950-53A532AF7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601694" y="5521686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B2067DF9-52C1-D0A4-7E9A-D18D9B07D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566346" y="3901966"/>
                <a:ext cx="1951664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45C6B422-B2B2-B5DE-6291-E9A3896AF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lum contrast="100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765044" y="4093916"/>
                <a:ext cx="1951664" cy="1341116"/>
              </a:xfrm>
              <a:prstGeom prst="rect">
                <a:avLst/>
              </a:prstGeom>
              <a:scene3d>
                <a:camera prst="orthographicFront">
                  <a:rot lat="21000000" lon="2400000" rev="0"/>
                </a:camera>
                <a:lightRig rig="threePt" dir="t"/>
              </a:scene3d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0318488-0FC6-C79C-4FA5-C1C8756F36A9}"/>
                </a:ext>
              </a:extLst>
            </p:cNvPr>
            <p:cNvGrpSpPr/>
            <p:nvPr/>
          </p:nvGrpSpPr>
          <p:grpSpPr>
            <a:xfrm>
              <a:off x="8659044" y="4523469"/>
              <a:ext cx="1297496" cy="338609"/>
              <a:chOff x="8724372" y="4508926"/>
              <a:chExt cx="1297496" cy="338609"/>
            </a:xfrm>
            <a:solidFill>
              <a:schemeClr val="bg1">
                <a:alpha val="59798"/>
              </a:schemeClr>
            </a:solidFill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31D6A5C-854F-E96D-5B0E-2C1140AA6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040" y="4508926"/>
                <a:ext cx="1280160" cy="0"/>
              </a:xfrm>
              <a:prstGeom prst="straightConnector1">
                <a:avLst/>
              </a:prstGeom>
              <a:grpFill/>
              <a:ln w="38100">
                <a:solidFill>
                  <a:srgbClr val="E289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71B3FCE-F7C2-2AA6-EBC0-251BA6DE0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alphaModFix/>
              </a:blip>
              <a:stretch>
                <a:fillRect/>
              </a:stretch>
            </p:blipFill>
            <p:spPr>
              <a:xfrm>
                <a:off x="8724372" y="4622399"/>
                <a:ext cx="1297496" cy="225136"/>
              </a:xfrm>
              <a:prstGeom prst="rect">
                <a:avLst/>
              </a:prstGeom>
              <a:grpFill/>
              <a:effectLst/>
            </p:spPr>
          </p:pic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FB49748-1B1B-92B3-44A2-49E162C60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69603" y="2423952"/>
              <a:ext cx="3401930" cy="508335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A11F1B9-648C-1A5F-B027-D64EEA4104C0}"/>
              </a:ext>
            </a:extLst>
          </p:cNvPr>
          <p:cNvSpPr txBox="1"/>
          <p:nvPr/>
        </p:nvSpPr>
        <p:spPr>
          <a:xfrm>
            <a:off x="8446892" y="6488668"/>
            <a:ext cx="371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*</a:t>
            </a:r>
            <a:r>
              <a:rPr lang="en-US" dirty="0"/>
              <a:t>Slide adapted from Ravi Patel’s slides</a:t>
            </a:r>
          </a:p>
        </p:txBody>
      </p:sp>
    </p:spTree>
    <p:extLst>
      <p:ext uri="{BB962C8B-B14F-4D97-AF65-F5344CB8AC3E}">
        <p14:creationId xmlns:p14="http://schemas.microsoft.com/office/powerpoint/2010/main" val="161737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F874-B457-609B-0AD7-B556E5EF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D17246-B4A3-14AF-7180-CCCD198DD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096BA-9BE3-F7C4-B476-14BF226D49FA}"/>
              </a:ext>
            </a:extLst>
          </p:cNvPr>
          <p:cNvSpPr txBox="1"/>
          <p:nvPr/>
        </p:nvSpPr>
        <p:spPr>
          <a:xfrm>
            <a:off x="720648" y="810728"/>
            <a:ext cx="7295330" cy="584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Neural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SciML Use Cases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Physics-Informed Neural Networks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Operator Networks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Neural Networks for Approximation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Spectral Bias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Least-Squares: Advection-Diffusion, Stokes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Layer-Parallel Training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5362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C79FB-A339-4F0F-88C2-B19D51F3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2F07-7A4A-74B4-B33E-9B00F274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MOR-Physics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ED7ABC-9EE0-934A-A5B1-799A1EB00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DE0CE-5ECA-9493-1B33-F6280719371F}"/>
              </a:ext>
            </a:extLst>
          </p:cNvPr>
          <p:cNvSpPr txBox="1"/>
          <p:nvPr/>
        </p:nvSpPr>
        <p:spPr>
          <a:xfrm>
            <a:off x="720648" y="810728"/>
            <a:ext cx="7436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Motivation for </a:t>
            </a:r>
            <a:r>
              <a:rPr lang="en-US" sz="2400" b="1" dirty="0"/>
              <a:t>Modal Operator Regression </a:t>
            </a:r>
            <a:r>
              <a:rPr lang="en-US" sz="2400" dirty="0"/>
              <a:t>(MOR)-Physics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E8595-2764-23A7-FA03-10DC2C8A19B3}"/>
              </a:ext>
            </a:extLst>
          </p:cNvPr>
          <p:cNvSpPr txBox="1"/>
          <p:nvPr/>
        </p:nvSpPr>
        <p:spPr>
          <a:xfrm>
            <a:off x="845574" y="6410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6C41C-CFB2-94ED-BC96-4AF6A618CC1A}"/>
              </a:ext>
            </a:extLst>
          </p:cNvPr>
          <p:cNvSpPr txBox="1"/>
          <p:nvPr/>
        </p:nvSpPr>
        <p:spPr>
          <a:xfrm>
            <a:off x="720648" y="3039199"/>
            <a:ext cx="561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some generic (if simple) operators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A35558-0C41-4571-BA7E-8D7A659CB158}"/>
              </a:ext>
            </a:extLst>
          </p:cNvPr>
          <p:cNvGrpSpPr/>
          <p:nvPr/>
        </p:nvGrpSpPr>
        <p:grpSpPr>
          <a:xfrm>
            <a:off x="2587548" y="3876267"/>
            <a:ext cx="7138458" cy="520700"/>
            <a:chOff x="2587548" y="3804179"/>
            <a:chExt cx="7138458" cy="5207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68F2FC-4447-86DE-ACAA-E0F3AB75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548" y="3804179"/>
              <a:ext cx="3162300" cy="520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93C0B6-36F6-EDB1-C2B9-3245E08A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9106" y="3842279"/>
              <a:ext cx="3136900" cy="4826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5526C-59A8-893F-9C54-45A01B704DD2}"/>
                  </a:ext>
                </a:extLst>
              </p:cNvPr>
              <p:cNvSpPr txBox="1"/>
              <p:nvPr/>
            </p:nvSpPr>
            <p:spPr>
              <a:xfrm>
                <a:off x="720648" y="4772370"/>
                <a:ext cx="8965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Motivated by this we will assume 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such that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55526C-59A8-893F-9C54-45A01B704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4772370"/>
                <a:ext cx="8965660" cy="461665"/>
              </a:xfrm>
              <a:prstGeom prst="rect">
                <a:avLst/>
              </a:prstGeom>
              <a:blipFill>
                <a:blip r:embed="rId4"/>
                <a:stretch>
                  <a:fillRect l="-990" t="-7895" r="-14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B06C78EF-3AB5-1F09-0B9D-06B5ACFA9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150" y="5609439"/>
            <a:ext cx="4711700" cy="520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0F51155-6DCB-6A30-8A4B-FD8AE5F8E7CA}"/>
              </a:ext>
            </a:extLst>
          </p:cNvPr>
          <p:cNvGrpSpPr/>
          <p:nvPr/>
        </p:nvGrpSpPr>
        <p:grpSpPr>
          <a:xfrm>
            <a:off x="2432188" y="1650140"/>
            <a:ext cx="7327625" cy="1016000"/>
            <a:chOff x="2918023" y="1650140"/>
            <a:chExt cx="7327625" cy="101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62BDE7-7510-A4BD-9213-21FB411C1D96}"/>
                </a:ext>
              </a:extLst>
            </p:cNvPr>
            <p:cNvGrpSpPr/>
            <p:nvPr/>
          </p:nvGrpSpPr>
          <p:grpSpPr>
            <a:xfrm>
              <a:off x="8432800" y="1863408"/>
              <a:ext cx="1812848" cy="584775"/>
              <a:chOff x="8432800" y="1817459"/>
              <a:chExt cx="1812848" cy="58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E294D3-CF89-EFF7-6350-E0766671D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5955" y="1817459"/>
                <a:ext cx="13496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Fourier Transform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E36BA1B-E918-ED1B-5F57-068F8E08EF65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8432800" y="2109847"/>
                <a:ext cx="463155" cy="0"/>
              </a:xfrm>
              <a:prstGeom prst="straightConnector1">
                <a:avLst/>
              </a:prstGeom>
              <a:ln w="28575" cap="flat" cmpd="sng" algn="ctr">
                <a:solidFill>
                  <a:schemeClr val="bg1">
                    <a:lumMod val="50000"/>
                    <a:alpha val="51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0245D3-7A93-BF18-7823-78D1F522C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8023" y="1650140"/>
              <a:ext cx="52832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83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01FE-C50C-0BD8-E070-B0695439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MOR-Physics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93053-32F1-3CA8-4EE7-631565F5D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81DEB-4C52-3C0F-A900-75492E101B3A}"/>
              </a:ext>
            </a:extLst>
          </p:cNvPr>
          <p:cNvSpPr txBox="1"/>
          <p:nvPr/>
        </p:nvSpPr>
        <p:spPr>
          <a:xfrm>
            <a:off x="720648" y="810728"/>
            <a:ext cx="5826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Modal Operator Regression </a:t>
            </a:r>
            <a:r>
              <a:rPr lang="en-US" sz="2400" dirty="0"/>
              <a:t>(MOR)-Physics</a:t>
            </a:r>
            <a:r>
              <a:rPr lang="en-US" sz="2400" baseline="30000" dirty="0"/>
              <a:t>1,2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7A1F9-FFDD-6657-EFC6-328E45E8E5CE}"/>
              </a:ext>
            </a:extLst>
          </p:cNvPr>
          <p:cNvSpPr txBox="1"/>
          <p:nvPr/>
        </p:nvSpPr>
        <p:spPr>
          <a:xfrm>
            <a:off x="845574" y="64106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2F376-F95E-B06F-ED6A-20378FD383DC}"/>
              </a:ext>
            </a:extLst>
          </p:cNvPr>
          <p:cNvSpPr txBox="1"/>
          <p:nvPr/>
        </p:nvSpPr>
        <p:spPr>
          <a:xfrm>
            <a:off x="0" y="6355887"/>
            <a:ext cx="6098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R.G. Patel and Desjardins, </a:t>
            </a:r>
            <a:r>
              <a:rPr lang="en-US" sz="1400" i="1" dirty="0" err="1"/>
              <a:t>arxiv</a:t>
            </a:r>
            <a:r>
              <a:rPr lang="en-US" sz="1400" i="1" dirty="0"/>
              <a:t>: 1810.08552</a:t>
            </a:r>
            <a:r>
              <a:rPr lang="en-US" sz="1400" dirty="0"/>
              <a:t> (2018)</a:t>
            </a:r>
          </a:p>
          <a:p>
            <a:r>
              <a:rPr lang="en-US" sz="1400" baseline="30000" dirty="0"/>
              <a:t>2</a:t>
            </a:r>
            <a:r>
              <a:rPr lang="en-US" sz="1400" dirty="0"/>
              <a:t>R.G. Patel et al., </a:t>
            </a:r>
            <a:r>
              <a:rPr lang="en-US" sz="1400" i="1" dirty="0"/>
              <a:t>CMAME</a:t>
            </a:r>
            <a:r>
              <a:rPr lang="en-US" sz="1400" dirty="0"/>
              <a:t> (2021)</a:t>
            </a:r>
            <a:endParaRPr lang="en-US" sz="1400" i="1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B0858-07F6-CBC9-7120-66151373D93D}"/>
              </a:ext>
            </a:extLst>
          </p:cNvPr>
          <p:cNvSpPr txBox="1"/>
          <p:nvPr/>
        </p:nvSpPr>
        <p:spPr>
          <a:xfrm>
            <a:off x="2652653" y="2560303"/>
            <a:ext cx="1778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Operator Network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F2DF9F5-CA19-58CD-1844-9DEBC9B862CC}"/>
              </a:ext>
            </a:extLst>
          </p:cNvPr>
          <p:cNvSpPr/>
          <p:nvPr/>
        </p:nvSpPr>
        <p:spPr>
          <a:xfrm rot="16200000">
            <a:off x="3388083" y="1277840"/>
            <a:ext cx="307776" cy="2296039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D5FD5-D64C-97D1-562E-1D0FCB8C13D5}"/>
              </a:ext>
            </a:extLst>
          </p:cNvPr>
          <p:cNvSpPr txBox="1"/>
          <p:nvPr/>
        </p:nvSpPr>
        <p:spPr>
          <a:xfrm>
            <a:off x="4866968" y="2519661"/>
            <a:ext cx="134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Inverse Fourier Transform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BB031-064A-9E94-17FE-FAD130149887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541815" y="2183070"/>
            <a:ext cx="0" cy="336591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DF70BF-B82D-4AEB-AE9B-31C921F57E52}"/>
              </a:ext>
            </a:extLst>
          </p:cNvPr>
          <p:cNvSpPr txBox="1"/>
          <p:nvPr/>
        </p:nvSpPr>
        <p:spPr>
          <a:xfrm>
            <a:off x="7339988" y="2519661"/>
            <a:ext cx="1349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Fourier Transform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04A565-79D5-778B-2D6D-774734A01D94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014835" y="2183070"/>
            <a:ext cx="0" cy="336591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DBA58C-4767-7F96-F027-438F4AB8278D}"/>
              </a:ext>
            </a:extLst>
          </p:cNvPr>
          <p:cNvSpPr txBox="1"/>
          <p:nvPr/>
        </p:nvSpPr>
        <p:spPr>
          <a:xfrm>
            <a:off x="5806801" y="3182334"/>
            <a:ext cx="1877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network: acts on Fourier frequency vector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1FB16F-CF98-4129-CA57-D0B20B831100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745314" y="2271971"/>
            <a:ext cx="0" cy="910363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053623-CAE4-FB4B-AB1F-294625EFEB13}"/>
              </a:ext>
            </a:extLst>
          </p:cNvPr>
          <p:cNvSpPr txBox="1"/>
          <p:nvPr/>
        </p:nvSpPr>
        <p:spPr>
          <a:xfrm>
            <a:off x="7944373" y="3182334"/>
            <a:ext cx="202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network: acts  vector of function on regular grid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5F258D-1AB6-CBE4-A181-D4E6DAA67284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8950227" y="2212161"/>
            <a:ext cx="4451" cy="970173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0DD1789-2598-3688-0DF3-DB92C0F6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671427"/>
            <a:ext cx="7404100" cy="54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5D212F-57CC-65C2-6646-BEBF01DD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82" y="4902707"/>
            <a:ext cx="7065818" cy="8598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A60BDD-38B2-F222-FA37-50348B4E0770}"/>
              </a:ext>
            </a:extLst>
          </p:cNvPr>
          <p:cNvSpPr txBox="1"/>
          <p:nvPr/>
        </p:nvSpPr>
        <p:spPr>
          <a:xfrm>
            <a:off x="720648" y="4236985"/>
            <a:ext cx="698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Following the “Operator Regression” idea we minimize</a:t>
            </a:r>
          </a:p>
        </p:txBody>
      </p:sp>
    </p:spTree>
    <p:extLst>
      <p:ext uri="{BB962C8B-B14F-4D97-AF65-F5344CB8AC3E}">
        <p14:creationId xmlns:p14="http://schemas.microsoft.com/office/powerpoint/2010/main" val="9777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E3B5E54-5118-39E5-BDB7-21DC52022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70" y="5832016"/>
            <a:ext cx="5308654" cy="62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D49B19-F14D-6F42-34E0-C3918A16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MOR-Physics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B0882-F39C-9C10-2412-A02D9E722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5C7CF-46BF-B476-1894-76DF33A6C536}"/>
              </a:ext>
            </a:extLst>
          </p:cNvPr>
          <p:cNvSpPr txBox="1"/>
          <p:nvPr/>
        </p:nvSpPr>
        <p:spPr>
          <a:xfrm>
            <a:off x="720648" y="810728"/>
            <a:ext cx="927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Develop a surrogate operator that predicts the next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1B2B3A-E5BB-7981-4259-A292D802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41" y="1440262"/>
            <a:ext cx="7772400" cy="349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AC7AA-7119-0CCD-F8C8-F94FC229830D}"/>
              </a:ext>
            </a:extLst>
          </p:cNvPr>
          <p:cNvSpPr txBox="1"/>
          <p:nvPr/>
        </p:nvSpPr>
        <p:spPr>
          <a:xfrm>
            <a:off x="1207175" y="1473286"/>
            <a:ext cx="111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Dataset</a:t>
            </a:r>
            <a:r>
              <a:rPr lang="en-US" sz="2000" dirty="0"/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384C3-8AB1-E450-816B-55277CB4600B}"/>
              </a:ext>
            </a:extLst>
          </p:cNvPr>
          <p:cNvSpPr txBox="1"/>
          <p:nvPr/>
        </p:nvSpPr>
        <p:spPr>
          <a:xfrm>
            <a:off x="5281954" y="2130785"/>
            <a:ext cx="214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PDE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/>
              </a:rPr>
              <a:t>t</a:t>
            </a:r>
            <a:r>
              <a:rPr kumimoji="0" lang="en-US" sz="1600" b="1" i="0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ime</a:t>
            </a: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stepping, for example, Explicit Euler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32196BB-D7F8-DD1F-999C-7A1B2F3C80E1}"/>
              </a:ext>
            </a:extLst>
          </p:cNvPr>
          <p:cNvSpPr/>
          <p:nvPr/>
        </p:nvSpPr>
        <p:spPr>
          <a:xfrm rot="16200000">
            <a:off x="6200810" y="828877"/>
            <a:ext cx="307776" cy="2296039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98208-DB6E-AAE4-7535-8F7670657298}"/>
              </a:ext>
            </a:extLst>
          </p:cNvPr>
          <p:cNvSpPr txBox="1"/>
          <p:nvPr/>
        </p:nvSpPr>
        <p:spPr>
          <a:xfrm>
            <a:off x="1207175" y="4323069"/>
            <a:ext cx="131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Networks</a:t>
            </a:r>
            <a:r>
              <a:rPr lang="en-US" sz="20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1FA1C2-0574-F79E-33AE-3A15D580BB46}"/>
                  </a:ext>
                </a:extLst>
              </p:cNvPr>
              <p:cNvSpPr txBox="1"/>
              <p:nvPr/>
            </p:nvSpPr>
            <p:spPr>
              <a:xfrm>
                <a:off x="2043607" y="2764781"/>
                <a:ext cx="5598347" cy="1324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4320" indent="-457200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/>
                  <a:t> - Solution to </a:t>
                </a:r>
                <a:r>
                  <a:rPr lang="en-US" dirty="0"/>
                  <a:t>Kuramoto–</a:t>
                </a:r>
                <a:r>
                  <a:rPr lang="en-US" dirty="0" err="1"/>
                  <a:t>Sivashinsky</a:t>
                </a:r>
                <a:r>
                  <a:rPr lang="en-US" dirty="0"/>
                  <a:t> (KS) </a:t>
                </a:r>
                <a:r>
                  <a:rPr lang="en-US" sz="2000" dirty="0"/>
                  <a:t>equation on 256 points</a:t>
                </a:r>
              </a:p>
              <a:p>
                <a:pPr marL="274320" indent="-45720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– data set index, random initial conditions, 8 training, 2 validation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1FA1C2-0574-F79E-33AE-3A15D580B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607" y="2764781"/>
                <a:ext cx="5598347" cy="1324402"/>
              </a:xfrm>
              <a:prstGeom prst="rect">
                <a:avLst/>
              </a:prstGeom>
              <a:blipFill>
                <a:blip r:embed="rId5"/>
                <a:stretch>
                  <a:fillRect t="-188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2F3A08F-10C9-FB32-D7C5-D9D39BE876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1954" y="3237891"/>
            <a:ext cx="4445000" cy="1558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2BAEE-DE6E-E510-5828-0F026AA7540A}"/>
                  </a:ext>
                </a:extLst>
              </p:cNvPr>
              <p:cNvSpPr txBox="1"/>
              <p:nvPr/>
            </p:nvSpPr>
            <p:spPr>
              <a:xfrm>
                <a:off x="2043607" y="4886186"/>
                <a:ext cx="6968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3050" indent="-45720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– networks with width 8 and depth 4, ELU activations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A2BAEE-DE6E-E510-5828-0F026AA75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607" y="4886186"/>
                <a:ext cx="6968418" cy="400110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6">
            <a:extLst>
              <a:ext uri="{FF2B5EF4-FFF2-40B4-BE49-F238E27FC236}">
                <a16:creationId xmlns:a16="http://schemas.microsoft.com/office/drawing/2014/main" id="{6A10D402-3C31-B513-0C7E-BCA60379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89407" y="5064381"/>
            <a:ext cx="1851849" cy="17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C8C455-3012-B752-D472-A73980468511}"/>
              </a:ext>
            </a:extLst>
          </p:cNvPr>
          <p:cNvSpPr txBox="1"/>
          <p:nvPr/>
        </p:nvSpPr>
        <p:spPr>
          <a:xfrm>
            <a:off x="1207175" y="5359101"/>
            <a:ext cx="672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Training</a:t>
            </a:r>
            <a:r>
              <a:rPr lang="en-US" sz="2000" dirty="0"/>
              <a:t>: Adam with LR=10</a:t>
            </a:r>
            <a:r>
              <a:rPr lang="en-US" sz="2000" baseline="30000" dirty="0"/>
              <a:t>-3</a:t>
            </a:r>
            <a:r>
              <a:rPr lang="en-US" sz="2000" dirty="0"/>
              <a:t>, for 10 epochs each with k=1,2,3,4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3B0B2B-4D29-DA15-2722-464D2C219C72}"/>
              </a:ext>
            </a:extLst>
          </p:cNvPr>
          <p:cNvSpPr txBox="1"/>
          <p:nvPr/>
        </p:nvSpPr>
        <p:spPr>
          <a:xfrm>
            <a:off x="5351573" y="6516446"/>
            <a:ext cx="2145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step ’k’ times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082C7B8-0141-2E13-CFF6-E3365D774E30}"/>
              </a:ext>
            </a:extLst>
          </p:cNvPr>
          <p:cNvSpPr/>
          <p:nvPr/>
        </p:nvSpPr>
        <p:spPr>
          <a:xfrm rot="16200000">
            <a:off x="6304461" y="5190126"/>
            <a:ext cx="239713" cy="2435279"/>
          </a:xfrm>
          <a:prstGeom prst="leftBrac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772EBC-8FE7-112C-D13A-7E2D8D9AB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7470" y="4368994"/>
            <a:ext cx="4272615" cy="308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71E1D6-A3F2-4AF8-7F19-933C78F3CD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4701" y="2558394"/>
            <a:ext cx="3651078" cy="583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D1C2D-EE3D-7881-A732-E62FB39B511E}"/>
              </a:ext>
            </a:extLst>
          </p:cNvPr>
          <p:cNvSpPr txBox="1"/>
          <p:nvPr/>
        </p:nvSpPr>
        <p:spPr>
          <a:xfrm>
            <a:off x="8740989" y="256472"/>
            <a:ext cx="273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Check out the code!</a:t>
            </a:r>
          </a:p>
        </p:txBody>
      </p:sp>
    </p:spTree>
    <p:extLst>
      <p:ext uri="{BB962C8B-B14F-4D97-AF65-F5344CB8AC3E}">
        <p14:creationId xmlns:p14="http://schemas.microsoft.com/office/powerpoint/2010/main" val="20235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C3083D-A13C-D27F-7CAB-F7702C5A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1" r="1063" b="2540"/>
          <a:stretch/>
        </p:blipFill>
        <p:spPr>
          <a:xfrm>
            <a:off x="4771299" y="3628324"/>
            <a:ext cx="7312209" cy="2020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DDCF-1839-3C89-558E-9D1A265C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MOR-Physics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3CC96-B22E-1528-ADAE-3EC98E15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D5642-2A26-D182-24E1-04587DF2CD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203" y="700459"/>
            <a:ext cx="7264400" cy="2898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4A61F-5070-0C4D-0541-30B6A25B2160}"/>
              </a:ext>
            </a:extLst>
          </p:cNvPr>
          <p:cNvSpPr txBox="1"/>
          <p:nvPr/>
        </p:nvSpPr>
        <p:spPr>
          <a:xfrm>
            <a:off x="720648" y="810728"/>
            <a:ext cx="4057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agreement: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KS equation is chaotic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MOR-Physics yields similar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Learned operators match closely theoretical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1AF46-258B-2461-24D4-EAA3C17D1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46" y="5948779"/>
            <a:ext cx="4008882" cy="674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20E427-A0AA-E28C-A4E5-6D90156B0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4" y="3941328"/>
            <a:ext cx="4016186" cy="641896"/>
          </a:xfrm>
          <a:prstGeom prst="rect">
            <a:avLst/>
          </a:prstGeom>
        </p:spPr>
      </p:pic>
      <p:sp>
        <p:nvSpPr>
          <p:cNvPr id="11" name="Up-Down Arrow 10">
            <a:extLst>
              <a:ext uri="{FF2B5EF4-FFF2-40B4-BE49-F238E27FC236}">
                <a16:creationId xmlns:a16="http://schemas.microsoft.com/office/drawing/2014/main" id="{3079933B-491A-9F04-6CDA-98D400D422D7}"/>
              </a:ext>
            </a:extLst>
          </p:cNvPr>
          <p:cNvSpPr/>
          <p:nvPr/>
        </p:nvSpPr>
        <p:spPr>
          <a:xfrm>
            <a:off x="2447271" y="4622490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EB2BA-B198-BDEA-1095-825A3D8C848B}"/>
              </a:ext>
            </a:extLst>
          </p:cNvPr>
          <p:cNvSpPr txBox="1"/>
          <p:nvPr/>
        </p:nvSpPr>
        <p:spPr>
          <a:xfrm>
            <a:off x="4947781" y="5824596"/>
            <a:ext cx="71118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From: 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Patel, R.G. and Desjardins, O. Nonlinear </a:t>
            </a:r>
            <a:r>
              <a:rPr lang="en-US" sz="2000" b="0" i="0" dirty="0" err="1">
                <a:solidFill>
                  <a:srgbClr val="222222"/>
                </a:solidFill>
                <a:effectLst/>
              </a:rPr>
              <a:t>integro</a:t>
            </a:r>
            <a:r>
              <a:rPr lang="en-US" sz="2000" b="0" i="0" dirty="0">
                <a:solidFill>
                  <a:srgbClr val="222222"/>
                </a:solidFill>
                <a:effectLst/>
              </a:rPr>
              <a:t>-differential operator regression with neural networks. </a:t>
            </a:r>
            <a:r>
              <a:rPr lang="en-US" sz="20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 preprint arXiv:1810.08552, 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2018</a:t>
            </a:r>
            <a:r>
              <a:rPr lang="en-US" sz="2000" b="0" i="1" dirty="0">
                <a:solidFill>
                  <a:srgbClr val="222222"/>
                </a:solidFill>
                <a:effectLst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825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A7B5-4BEF-2E4A-CCEF-517CA594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MOR-Physics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F07A2-B336-AE85-0555-473AB21A6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D2C62-C4FA-4D18-FE65-A5C995381C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155779" y="777036"/>
            <a:ext cx="3991610" cy="2066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41F81-E465-8181-FB39-615820DE18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700" y="2786308"/>
            <a:ext cx="4924725" cy="4071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0810E-CBEB-B875-2693-3FEDCD0E0710}"/>
              </a:ext>
            </a:extLst>
          </p:cNvPr>
          <p:cNvSpPr txBox="1"/>
          <p:nvPr/>
        </p:nvSpPr>
        <p:spPr>
          <a:xfrm>
            <a:off x="693587" y="810728"/>
            <a:ext cx="7252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operator learning to learn a macro-scale operator of a micro-scale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Simulate a colloidal (small and large particles) system using LAMMPS in a pressure driven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 time evolution of density and momentum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709B0-FA4C-4DC4-1328-993B4D6B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333" y="3429000"/>
            <a:ext cx="688458" cy="181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9DC5A-ABE0-916E-A97F-5955E236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100" y="3877390"/>
            <a:ext cx="724691" cy="144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4D709-C722-9F35-F46B-A85C0996DCB4}"/>
              </a:ext>
            </a:extLst>
          </p:cNvPr>
          <p:cNvSpPr txBox="1"/>
          <p:nvPr/>
        </p:nvSpPr>
        <p:spPr>
          <a:xfrm>
            <a:off x="7758595" y="3304874"/>
            <a:ext cx="257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LAMMPS Simulation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C080F-20A7-E7F5-4D63-A6EAD7ECD5EF}"/>
              </a:ext>
            </a:extLst>
          </p:cNvPr>
          <p:cNvSpPr txBox="1"/>
          <p:nvPr/>
        </p:nvSpPr>
        <p:spPr>
          <a:xfrm>
            <a:off x="7758595" y="3718085"/>
            <a:ext cx="311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MOR-Physics 4 Equation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7D042-0074-D37D-99C4-BCA28BDF0982}"/>
              </a:ext>
            </a:extLst>
          </p:cNvPr>
          <p:cNvSpPr txBox="1"/>
          <p:nvPr/>
        </p:nvSpPr>
        <p:spPr>
          <a:xfrm>
            <a:off x="6985024" y="4549140"/>
            <a:ext cx="466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Patel, R.G., Trask, N.A., Wood, M.A. and Cyr, E.C. A physics-informed operator regression framework for extracting data-driven continuum models.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Computer Methods in Applied Mechanics and Engineering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373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p.113500,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C290-A68A-D6B1-FCE0-985E3B09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Fourier Neural Operators (FNOs)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90158-5BCA-CA82-3643-DA90E44E1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C19DB-17DC-555C-6B75-880A61A6173F}"/>
              </a:ext>
            </a:extLst>
          </p:cNvPr>
          <p:cNvSpPr txBox="1"/>
          <p:nvPr/>
        </p:nvSpPr>
        <p:spPr>
          <a:xfrm>
            <a:off x="720648" y="6017044"/>
            <a:ext cx="1110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From: Li, Z.,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Kovachki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N.,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Azizzadenesheli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K., Liu, B., Bhattacharya, K., Stuart, A. and Anandkumar, A., 2020. Fourier neural operator for parametric partial differential equations. </a:t>
            </a:r>
            <a:r>
              <a:rPr lang="en-US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</a:rPr>
              <a:t> preprint arXiv:2010.08895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4872B-DA14-E3C5-F639-68DED44F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7" y="1156311"/>
            <a:ext cx="6331204" cy="1997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B7114-C650-734B-4D5F-F0BD4A50CD21}"/>
              </a:ext>
            </a:extLst>
          </p:cNvPr>
          <p:cNvSpPr txBox="1"/>
          <p:nvPr/>
        </p:nvSpPr>
        <p:spPr>
          <a:xfrm>
            <a:off x="720648" y="3705810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FNOs and MOR-Physics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Both built around learning operators in Fourier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FNOs often introduce “Latent Space Dynamics”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FNOs have a broader architecture, but “kernel” is identical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BD052A-AEA5-F2F6-D371-463175D3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16" y="1181970"/>
            <a:ext cx="5224780" cy="19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0A50-B0C9-5048-8034-2C2429A7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Deep Operator Nets (</a:t>
            </a:r>
            <a:r>
              <a:rPr lang="en-US" dirty="0" err="1"/>
              <a:t>DeepONets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D2808-A217-0133-5976-57EB37D19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E3F65-C1EB-6A05-5E6B-D7E7235C8389}"/>
              </a:ext>
            </a:extLst>
          </p:cNvPr>
          <p:cNvSpPr txBox="1"/>
          <p:nvPr/>
        </p:nvSpPr>
        <p:spPr>
          <a:xfrm>
            <a:off x="720648" y="820469"/>
            <a:ext cx="587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DeepONets</a:t>
            </a:r>
            <a:r>
              <a:rPr lang="en-US" sz="2400" dirty="0"/>
              <a:t> exploit neural networks as a basis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74EDC-6804-5FCC-5C74-3B4BBB1E1A11}"/>
              </a:ext>
            </a:extLst>
          </p:cNvPr>
          <p:cNvSpPr txBox="1"/>
          <p:nvPr/>
        </p:nvSpPr>
        <p:spPr>
          <a:xfrm>
            <a:off x="720648" y="6211669"/>
            <a:ext cx="1095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From: Lu, L., Jin, P., Pang, G., Zhang, Z. and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G.E., 2021. Learning nonlinear operators via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DeepONet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based on the universal approximation theorem of operators.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Nature machine intelligence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3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(3), pp.218-229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DB83C6-21D0-8DC4-CB23-CBE7A2602A70}"/>
              </a:ext>
            </a:extLst>
          </p:cNvPr>
          <p:cNvGrpSpPr/>
          <p:nvPr/>
        </p:nvGrpSpPr>
        <p:grpSpPr>
          <a:xfrm>
            <a:off x="1835071" y="1291876"/>
            <a:ext cx="4827572" cy="1573871"/>
            <a:chOff x="1835071" y="1291876"/>
            <a:chExt cx="4827572" cy="15738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065748-DE34-AC1D-47DA-359A9116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071" y="1291876"/>
              <a:ext cx="4742224" cy="10114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945069-5E8A-C703-3A9F-52810B6EE8CB}"/>
                </a:ext>
              </a:extLst>
            </p:cNvPr>
            <p:cNvSpPr txBox="1"/>
            <p:nvPr/>
          </p:nvSpPr>
          <p:spPr>
            <a:xfrm>
              <a:off x="5384239" y="2280971"/>
              <a:ext cx="1278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Trunk Net: Basis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6F9248-FFD6-3492-0403-C1550ABCBA85}"/>
                </a:ext>
              </a:extLst>
            </p:cNvPr>
            <p:cNvSpPr txBox="1"/>
            <p:nvPr/>
          </p:nvSpPr>
          <p:spPr>
            <a:xfrm>
              <a:off x="4105835" y="2280972"/>
              <a:ext cx="1278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Branch Net: Coefficients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816753C8-C412-3E1B-6F61-C9FE607F0A06}"/>
                </a:ext>
              </a:extLst>
            </p:cNvPr>
            <p:cNvSpPr/>
            <p:nvPr/>
          </p:nvSpPr>
          <p:spPr>
            <a:xfrm rot="16200000">
              <a:off x="4555435" y="1615747"/>
              <a:ext cx="274320" cy="1097280"/>
            </a:xfrm>
            <a:prstGeom prst="leftBrac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1168D3ED-184D-D3F2-631A-591AEC65E946}"/>
                </a:ext>
              </a:extLst>
            </p:cNvPr>
            <p:cNvSpPr/>
            <p:nvPr/>
          </p:nvSpPr>
          <p:spPr>
            <a:xfrm rot="16200000">
              <a:off x="5867075" y="1610018"/>
              <a:ext cx="274320" cy="1097280"/>
            </a:xfrm>
            <a:prstGeom prst="leftBrac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55B83E-CB03-8B82-E64E-206E1E6E5975}"/>
              </a:ext>
            </a:extLst>
          </p:cNvPr>
          <p:cNvGrpSpPr/>
          <p:nvPr/>
        </p:nvGrpSpPr>
        <p:grpSpPr>
          <a:xfrm>
            <a:off x="7788537" y="1032732"/>
            <a:ext cx="3883510" cy="4873216"/>
            <a:chOff x="7788537" y="1032732"/>
            <a:chExt cx="3883510" cy="48732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63B400-3206-21A6-5226-DC6A6B005660}"/>
                </a:ext>
              </a:extLst>
            </p:cNvPr>
            <p:cNvSpPr/>
            <p:nvPr/>
          </p:nvSpPr>
          <p:spPr>
            <a:xfrm>
              <a:off x="7788537" y="1032732"/>
              <a:ext cx="3883510" cy="487321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Representative </a:t>
              </a:r>
              <a:r>
                <a:rPr lang="en-US" b="1" dirty="0" err="1"/>
                <a:t>DeepONet</a:t>
              </a:r>
              <a:endParaRPr lang="en-US" b="1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8EA873-A212-2184-CBF4-72E9439AF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1061" y="1447087"/>
              <a:ext cx="3702051" cy="43726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E19B9E-31DA-CA0A-4B29-716442E06762}"/>
                </a:ext>
              </a:extLst>
            </p:cNvPr>
            <p:cNvSpPr txBox="1"/>
            <p:nvPr/>
          </p:nvSpPr>
          <p:spPr>
            <a:xfrm>
              <a:off x="8410688" y="3605955"/>
              <a:ext cx="1278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Branch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5263F0-9DB4-9409-2745-A6CC9D636635}"/>
                </a:ext>
              </a:extLst>
            </p:cNvPr>
            <p:cNvSpPr txBox="1"/>
            <p:nvPr/>
          </p:nvSpPr>
          <p:spPr>
            <a:xfrm>
              <a:off x="8596295" y="5413234"/>
              <a:ext cx="907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Trunk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9FA683-E518-3D27-27D9-25B22082A727}"/>
                  </a:ext>
                </a:extLst>
              </p:cNvPr>
              <p:cNvSpPr txBox="1"/>
              <p:nvPr/>
            </p:nvSpPr>
            <p:spPr>
              <a:xfrm>
                <a:off x="720648" y="2980801"/>
                <a:ext cx="6915676" cy="2928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DeepONet architecture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Branch produces coefficients from input function</a:t>
                </a:r>
              </a:p>
              <a:p>
                <a:pPr lvl="1"/>
                <a:r>
                  <a:rPr lang="en-US" sz="2000" i="1" dirty="0"/>
                  <a:t>Pictured</a:t>
                </a:r>
                <a:r>
                  <a:rPr lang="en-US" sz="2000" dirty="0"/>
                  <a:t>: Function ‘u’ represented at 3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Trunk evaluates basis at point in domain</a:t>
                </a:r>
              </a:p>
              <a:p>
                <a:pPr lvl="1"/>
                <a:r>
                  <a:rPr lang="en-US" sz="2000" i="1" dirty="0"/>
                  <a:t>Pictured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in a 2D domain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Number of basis functions: width of final branch/trunk layer</a:t>
                </a:r>
              </a:p>
              <a:p>
                <a:pPr lvl="1"/>
                <a:r>
                  <a:rPr lang="en-US" sz="2000" i="1" dirty="0"/>
                  <a:t>Pictured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Dense architecture typically used (others have been explored)</a:t>
                </a:r>
              </a:p>
              <a:p>
                <a:pPr lvl="1"/>
                <a:r>
                  <a:rPr lang="en-US" sz="2000" i="1" dirty="0"/>
                  <a:t>Pictured</a:t>
                </a:r>
                <a:r>
                  <a:rPr lang="en-US" sz="2000" dirty="0"/>
                  <a:t>: Branch with a [3,4,4,5], Trunk with [2,3,3,5]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9FA683-E518-3D27-27D9-25B22082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980801"/>
                <a:ext cx="6915676" cy="2928238"/>
              </a:xfrm>
              <a:prstGeom prst="rect">
                <a:avLst/>
              </a:prstGeom>
              <a:blipFill>
                <a:blip r:embed="rId4"/>
                <a:stretch>
                  <a:fillRect l="-916" t="-1293" b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48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4F36B-BDFF-CF51-8497-4BB69D87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</a:t>
            </a:r>
            <a:r>
              <a:rPr lang="en-US" dirty="0" err="1"/>
              <a:t>DeepONets</a:t>
            </a:r>
            <a:r>
              <a:rPr lang="en-US" dirty="0"/>
              <a:t> – Ice Sheet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84B7B7-B7FC-9E0B-CDA8-D78E4DB9D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41536B-6F13-A891-9486-583426BA5190}"/>
              </a:ext>
            </a:extLst>
          </p:cNvPr>
          <p:cNvSpPr txBox="1">
            <a:spLocks/>
          </p:cNvSpPr>
          <p:nvPr/>
        </p:nvSpPr>
        <p:spPr>
          <a:xfrm>
            <a:off x="720648" y="810728"/>
            <a:ext cx="5228331" cy="490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Model for flow of ice sheets glacier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A1E4D1-1073-8A28-88DA-C0396D502CFD}"/>
              </a:ext>
            </a:extLst>
          </p:cNvPr>
          <p:cNvGrpSpPr/>
          <p:nvPr/>
        </p:nvGrpSpPr>
        <p:grpSpPr>
          <a:xfrm>
            <a:off x="1415703" y="1279311"/>
            <a:ext cx="7077164" cy="2003350"/>
            <a:chOff x="1802980" y="1720378"/>
            <a:chExt cx="7077164" cy="20033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8A112A-CBED-1C3F-71B7-F2349E1E8BC2}"/>
                </a:ext>
              </a:extLst>
            </p:cNvPr>
            <p:cNvGrpSpPr/>
            <p:nvPr/>
          </p:nvGrpSpPr>
          <p:grpSpPr>
            <a:xfrm>
              <a:off x="2269700" y="1720378"/>
              <a:ext cx="6610444" cy="2003350"/>
              <a:chOff x="2269700" y="1720378"/>
              <a:chExt cx="6610444" cy="200335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8C2C2E0-C49A-08FC-6104-7621F244B676}"/>
                  </a:ext>
                </a:extLst>
              </p:cNvPr>
              <p:cNvGrpSpPr/>
              <p:nvPr/>
            </p:nvGrpSpPr>
            <p:grpSpPr>
              <a:xfrm>
                <a:off x="2269700" y="1720378"/>
                <a:ext cx="6610444" cy="992335"/>
                <a:chOff x="1839391" y="1720378"/>
                <a:chExt cx="6610444" cy="99233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990EE35-8C80-DA75-97C6-ABC140662615}"/>
                    </a:ext>
                  </a:extLst>
                </p:cNvPr>
                <p:cNvGrpSpPr/>
                <p:nvPr/>
              </p:nvGrpSpPr>
              <p:grpSpPr>
                <a:xfrm>
                  <a:off x="1839391" y="2374159"/>
                  <a:ext cx="6610444" cy="338554"/>
                  <a:chOff x="1839391" y="2374159"/>
                  <a:chExt cx="6610444" cy="338554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8F75C52B-D350-6A3D-0533-575E9D10B9DD}"/>
                      </a:ext>
                    </a:extLst>
                  </p:cNvPr>
                  <p:cNvSpPr txBox="1"/>
                  <p:nvPr/>
                </p:nvSpPr>
                <p:spPr>
                  <a:xfrm>
                    <a:off x="3331356" y="2374159"/>
                    <a:ext cx="28727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man Old Style" panose="02050604050505020204" pitchFamily="18" charset="0"/>
                      </a:rPr>
                      <a:t>vertically avg. velocity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95A20595-75C8-29D8-C0C3-35B5E5C94B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391" y="2374159"/>
                    <a:ext cx="168386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man Old Style" panose="02050604050505020204" pitchFamily="18" charset="0"/>
                      </a:rPr>
                      <a:t>ice thickness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10E9C3DD-2AF0-48E4-7092-C69837C31E8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4281" y="2374159"/>
                    <a:ext cx="297555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ookman Old Style" panose="02050604050505020204" pitchFamily="18" charset="0"/>
                      </a:rPr>
                      <a:t>accumulation/ablation</a:t>
                    </a:r>
                  </a:p>
                </p:txBody>
              </p:sp>
            </p:grp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138AAD-6EBD-05E6-E576-E52CBC3873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802698" y="1720378"/>
                  <a:ext cx="3263260" cy="543877"/>
                </a:xfrm>
                <a:prstGeom prst="rect">
                  <a:avLst/>
                </a:prstGeom>
              </p:spPr>
            </p:pic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687E996-EA56-8B41-74DC-2C9B65C8ACE3}"/>
                    </a:ext>
                  </a:extLst>
                </p:cNvPr>
                <p:cNvCxnSpPr/>
                <p:nvPr/>
              </p:nvCxnSpPr>
              <p:spPr>
                <a:xfrm flipV="1">
                  <a:off x="4633981" y="2141423"/>
                  <a:ext cx="99921" cy="268398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9DD364E8-D745-3EC0-6441-0FFC14928742}"/>
                    </a:ext>
                  </a:extLst>
                </p:cNvPr>
                <p:cNvCxnSpPr/>
                <p:nvPr/>
              </p:nvCxnSpPr>
              <p:spPr>
                <a:xfrm flipV="1">
                  <a:off x="2896428" y="2173089"/>
                  <a:ext cx="89945" cy="189536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88EB929-05C2-362D-80D7-69EDB7C1451C}"/>
                    </a:ext>
                  </a:extLst>
                </p:cNvPr>
                <p:cNvCxnSpPr/>
                <p:nvPr/>
              </p:nvCxnSpPr>
              <p:spPr>
                <a:xfrm flipH="1" flipV="1">
                  <a:off x="5950259" y="2180081"/>
                  <a:ext cx="142590" cy="241765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505C83F-0FA1-5220-C1DB-1992D6E9ED77}"/>
                      </a:ext>
                    </a:extLst>
                  </p:cNvPr>
                  <p:cNvSpPr txBox="1"/>
                  <p:nvPr/>
                </p:nvSpPr>
                <p:spPr>
                  <a:xfrm>
                    <a:off x="3126223" y="2839447"/>
                    <a:ext cx="2778132" cy="884281"/>
                  </a:xfrm>
                  <a:prstGeom prst="rect">
                    <a:avLst/>
                  </a:prstGeom>
                  <a:noFill/>
                  <a:ln w="15875"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solidFill>
                                                  <a:srgbClr val="3535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rgbClr val="3535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3535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rgbClr val="3535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solidFill>
                                              <a:srgbClr val="3535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3535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3535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3535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          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505C83F-0FA1-5220-C1DB-1992D6E9ED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6223" y="2839447"/>
                    <a:ext cx="2778132" cy="88428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8636" t="-228169" r="-2727" b="-325352"/>
                    </a:stretch>
                  </a:blipFill>
                  <a:ln w="158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431899-1B66-8D30-E9F5-21B3E1DC4E18}"/>
                </a:ext>
              </a:extLst>
            </p:cNvPr>
            <p:cNvSpPr txBox="1"/>
            <p:nvPr/>
          </p:nvSpPr>
          <p:spPr>
            <a:xfrm>
              <a:off x="1838599" y="2944468"/>
              <a:ext cx="1019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Stokes</a:t>
              </a:r>
            </a:p>
            <a:p>
              <a:pPr algn="ctr"/>
              <a:r>
                <a:rPr lang="en-US" dirty="0"/>
                <a:t>Equation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C7DE55-C0D8-2F8F-474A-32241132F3EB}"/>
                </a:ext>
              </a:extLst>
            </p:cNvPr>
            <p:cNvSpPr txBox="1"/>
            <p:nvPr/>
          </p:nvSpPr>
          <p:spPr>
            <a:xfrm>
              <a:off x="1802980" y="1722138"/>
              <a:ext cx="1090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Thickness</a:t>
              </a:r>
            </a:p>
            <a:p>
              <a:pPr algn="ctr"/>
              <a:r>
                <a:rPr lang="en-US" dirty="0"/>
                <a:t>Equation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C38522FA-93CD-3B57-C311-5517CE5C08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648" y="3415527"/>
                <a:ext cx="8732406" cy="49094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latin typeface="+mn-lt"/>
                  </a:rPr>
                  <a:t>Stress term depends on spatially varying unknown basal friction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400" dirty="0">
                  <a:solidFill>
                    <a:srgbClr val="0432FF"/>
                  </a:solidFill>
                  <a:latin typeface="+mn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C38522FA-93CD-3B57-C311-5517CE5C0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3415527"/>
                <a:ext cx="8732406" cy="490947"/>
              </a:xfrm>
              <a:prstGeom prst="rect">
                <a:avLst/>
              </a:prstGeom>
              <a:blipFill>
                <a:blip r:embed="rId4"/>
                <a:stretch>
                  <a:fillRect l="-1016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0122138-94C5-E900-682A-6C5034966D28}"/>
              </a:ext>
            </a:extLst>
          </p:cNvPr>
          <p:cNvSpPr txBox="1"/>
          <p:nvPr/>
        </p:nvSpPr>
        <p:spPr>
          <a:xfrm>
            <a:off x="720648" y="4053569"/>
            <a:ext cx="978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 Algorithm: Operator split between Stokes and “Thickness transport”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2A54C-BA14-EA76-37B3-EDEFA3A17D99}"/>
                  </a:ext>
                </a:extLst>
              </p:cNvPr>
              <p:cNvSpPr txBox="1"/>
              <p:nvPr/>
            </p:nvSpPr>
            <p:spPr>
              <a:xfrm>
                <a:off x="1433476" y="4984630"/>
                <a:ext cx="3622402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3535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solidFill>
                                        <a:srgbClr val="3535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3535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3535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3535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2A54C-BA14-EA76-37B3-EDEFA3A17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476" y="4984630"/>
                <a:ext cx="3622402" cy="589585"/>
              </a:xfrm>
              <a:prstGeom prst="rect">
                <a:avLst/>
              </a:prstGeom>
              <a:blipFill>
                <a:blip r:embed="rId5"/>
                <a:stretch>
                  <a:fillRect l="-1049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EE9F41-6005-1503-C887-443C9DF337B0}"/>
                  </a:ext>
                </a:extLst>
              </p:cNvPr>
              <p:cNvSpPr txBox="1"/>
              <p:nvPr/>
            </p:nvSpPr>
            <p:spPr>
              <a:xfrm>
                <a:off x="5701552" y="5200109"/>
                <a:ext cx="1486433" cy="313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EE9F41-6005-1503-C887-443C9DF33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552" y="5200109"/>
                <a:ext cx="1486433" cy="313740"/>
              </a:xfrm>
              <a:prstGeom prst="rect">
                <a:avLst/>
              </a:prstGeom>
              <a:blipFill>
                <a:blip r:embed="rId6"/>
                <a:stretch>
                  <a:fillRect l="-1695" t="-3846" r="-593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D70CEB6A-22CB-A52C-BDAF-B158BEB56D34}"/>
              </a:ext>
            </a:extLst>
          </p:cNvPr>
          <p:cNvSpPr/>
          <p:nvPr/>
        </p:nvSpPr>
        <p:spPr>
          <a:xfrm rot="10800000">
            <a:off x="4357555" y="4687357"/>
            <a:ext cx="1956162" cy="381000"/>
          </a:xfrm>
          <a:prstGeom prst="curvedUpArrow">
            <a:avLst/>
          </a:prstGeom>
          <a:solidFill>
            <a:srgbClr val="3B3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Up Arrow 29">
            <a:extLst>
              <a:ext uri="{FF2B5EF4-FFF2-40B4-BE49-F238E27FC236}">
                <a16:creationId xmlns:a16="http://schemas.microsoft.com/office/drawing/2014/main" id="{2FEBEDC3-24E8-7CDE-3677-9F55A0EF654B}"/>
              </a:ext>
            </a:extLst>
          </p:cNvPr>
          <p:cNvSpPr/>
          <p:nvPr/>
        </p:nvSpPr>
        <p:spPr>
          <a:xfrm>
            <a:off x="4357554" y="5651446"/>
            <a:ext cx="1956162" cy="381000"/>
          </a:xfrm>
          <a:prstGeom prst="curvedUpArrow">
            <a:avLst/>
          </a:prstGeom>
          <a:solidFill>
            <a:srgbClr val="FF05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EFF0315-B34D-5B9B-6F28-D9DB649C9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590" y="900588"/>
            <a:ext cx="3062607" cy="24507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F53B2B-2D8E-A3AF-1699-7915323B1E9E}"/>
              </a:ext>
            </a:extLst>
          </p:cNvPr>
          <p:cNvSpPr txBox="1"/>
          <p:nvPr/>
        </p:nvSpPr>
        <p:spPr>
          <a:xfrm>
            <a:off x="572456" y="6249742"/>
            <a:ext cx="1134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He, Q., Perego, M., Howard, A.A.,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G.E. and Stinis, P., 2023. A hybrid deep neural operator/finite element method for ice-sheet modeling.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Journal of Computational Physics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492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p.112428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365B60-D2BD-94F4-FF26-99BBBEB6046F}"/>
              </a:ext>
            </a:extLst>
          </p:cNvPr>
          <p:cNvGrpSpPr/>
          <p:nvPr/>
        </p:nvGrpSpPr>
        <p:grpSpPr>
          <a:xfrm>
            <a:off x="7631211" y="4778800"/>
            <a:ext cx="3643686" cy="1102996"/>
            <a:chOff x="8664381" y="4884313"/>
            <a:chExt cx="2959261" cy="1102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43B9E6-347F-36CA-10A8-0C033F1D62D1}"/>
                </a:ext>
              </a:extLst>
            </p:cNvPr>
            <p:cNvSpPr txBox="1"/>
            <p:nvPr/>
          </p:nvSpPr>
          <p:spPr>
            <a:xfrm>
              <a:off x="8664381" y="5279423"/>
              <a:ext cx="2959261" cy="7078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Idea</a:t>
              </a:r>
              <a:r>
                <a:rPr lang="en-US" sz="2000" dirty="0"/>
                <a:t>: Replace expensive</a:t>
              </a:r>
            </a:p>
            <a:p>
              <a:r>
                <a:rPr lang="en-US" sz="2000" dirty="0"/>
                <a:t>Stokes solve with </a:t>
              </a:r>
              <a:r>
                <a:rPr lang="en-US" sz="2000" dirty="0" err="1"/>
                <a:t>DeepONet</a:t>
              </a:r>
              <a:r>
                <a:rPr lang="en-US" sz="2000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C42E7B-7983-7D99-B4DD-8EB261CDAE04}"/>
                </a:ext>
              </a:extLst>
            </p:cNvPr>
            <p:cNvSpPr txBox="1"/>
            <p:nvPr/>
          </p:nvSpPr>
          <p:spPr>
            <a:xfrm>
              <a:off x="8664381" y="4884313"/>
              <a:ext cx="2959261" cy="4001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70C0"/>
                  </a:solidFill>
                </a:rPr>
                <a:t>A </a:t>
              </a:r>
              <a:r>
                <a:rPr lang="en-US" sz="2000" b="1" u="sng" dirty="0">
                  <a:solidFill>
                    <a:srgbClr val="0070C0"/>
                  </a:solidFill>
                </a:rPr>
                <a:t>Hybrid</a:t>
              </a:r>
              <a:r>
                <a:rPr lang="en-US" sz="2000" b="1" dirty="0">
                  <a:solidFill>
                    <a:srgbClr val="0070C0"/>
                  </a:solidFill>
                </a:rPr>
                <a:t> Method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4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BF15-B901-7966-6695-C5A3E5398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</a:t>
            </a:r>
            <a:r>
              <a:rPr lang="en-US" dirty="0" err="1"/>
              <a:t>DeepONets</a:t>
            </a:r>
            <a:r>
              <a:rPr lang="en-US" dirty="0"/>
              <a:t> – Ice Sheet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5DA39-0BE3-9E1F-883D-545ECCA43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C2F971-1B7E-08B0-9A71-F402498787B8}"/>
                  </a:ext>
                </a:extLst>
              </p:cNvPr>
              <p:cNvSpPr txBox="1"/>
              <p:nvPr/>
            </p:nvSpPr>
            <p:spPr>
              <a:xfrm>
                <a:off x="702287" y="1817071"/>
                <a:ext cx="10059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C2F971-1B7E-08B0-9A71-F40249878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7" y="1817071"/>
                <a:ext cx="1005981" cy="276999"/>
              </a:xfrm>
              <a:prstGeom prst="rect">
                <a:avLst/>
              </a:prstGeom>
              <a:blipFill>
                <a:blip r:embed="rId2"/>
                <a:stretch>
                  <a:fillRect l="-7500" t="-4348" r="-75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69101-7330-740B-C7BB-9C82ECD5E846}"/>
                  </a:ext>
                </a:extLst>
              </p:cNvPr>
              <p:cNvSpPr txBox="1"/>
              <p:nvPr/>
            </p:nvSpPr>
            <p:spPr>
              <a:xfrm>
                <a:off x="712930" y="1468398"/>
                <a:ext cx="9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B69101-7330-740B-C7BB-9C82ECD5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0" y="1468398"/>
                <a:ext cx="995337" cy="276999"/>
              </a:xfrm>
              <a:prstGeom prst="rect">
                <a:avLst/>
              </a:prstGeom>
              <a:blipFill>
                <a:blip r:embed="rId3"/>
                <a:stretch>
                  <a:fillRect l="-7595" r="-759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44ECF-DCFF-709B-6B28-36C573770F4E}"/>
                  </a:ext>
                </a:extLst>
              </p:cNvPr>
              <p:cNvSpPr txBox="1"/>
              <p:nvPr/>
            </p:nvSpPr>
            <p:spPr>
              <a:xfrm>
                <a:off x="705172" y="2412911"/>
                <a:ext cx="1113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144ECF-DCFF-709B-6B28-36C573770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72" y="2412911"/>
                <a:ext cx="1113574" cy="276999"/>
              </a:xfrm>
              <a:prstGeom prst="rect">
                <a:avLst/>
              </a:prstGeom>
              <a:blipFill>
                <a:blip r:embed="rId4"/>
                <a:stretch>
                  <a:fillRect l="-6742" t="-4545" r="-5618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0EE88-D135-165C-E7D5-0C9C70B065CC}"/>
                  </a:ext>
                </a:extLst>
              </p:cNvPr>
              <p:cNvSpPr txBox="1"/>
              <p:nvPr/>
            </p:nvSpPr>
            <p:spPr>
              <a:xfrm>
                <a:off x="1009516" y="2165744"/>
                <a:ext cx="266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80EE88-D135-165C-E7D5-0C9C70B0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516" y="2165744"/>
                <a:ext cx="26609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1D10243-8760-A2D3-BEE2-45B45C195546}"/>
              </a:ext>
            </a:extLst>
          </p:cNvPr>
          <p:cNvSpPr/>
          <p:nvPr/>
        </p:nvSpPr>
        <p:spPr>
          <a:xfrm>
            <a:off x="702286" y="1459162"/>
            <a:ext cx="1103956" cy="131618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7F6A8-BC2B-D5D7-C834-412879E20A64}"/>
                  </a:ext>
                </a:extLst>
              </p:cNvPr>
              <p:cNvSpPr txBox="1"/>
              <p:nvPr/>
            </p:nvSpPr>
            <p:spPr>
              <a:xfrm>
                <a:off x="899231" y="4938168"/>
                <a:ext cx="612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7F6A8-BC2B-D5D7-C834-412879E2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1" y="4938168"/>
                <a:ext cx="612091" cy="276999"/>
              </a:xfrm>
              <a:prstGeom prst="rect">
                <a:avLst/>
              </a:prstGeom>
              <a:blipFill>
                <a:blip r:embed="rId6"/>
                <a:stretch>
                  <a:fillRect l="-14286" r="-102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F3E4F1C-BEAD-705C-2983-CDFCCEB28A18}"/>
              </a:ext>
            </a:extLst>
          </p:cNvPr>
          <p:cNvSpPr/>
          <p:nvPr/>
        </p:nvSpPr>
        <p:spPr>
          <a:xfrm>
            <a:off x="828385" y="4919696"/>
            <a:ext cx="738909" cy="3654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B05274-27DB-6582-5831-1C6BCF55D67D}"/>
              </a:ext>
            </a:extLst>
          </p:cNvPr>
          <p:cNvCxnSpPr>
            <a:stCxn id="8" idx="3"/>
          </p:cNvCxnSpPr>
          <p:nvPr/>
        </p:nvCxnSpPr>
        <p:spPr>
          <a:xfrm>
            <a:off x="1806242" y="2117253"/>
            <a:ext cx="45658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120A4-C3CF-B861-D129-0DE398C84C7B}"/>
              </a:ext>
            </a:extLst>
          </p:cNvPr>
          <p:cNvCxnSpPr>
            <a:stCxn id="10" idx="3"/>
            <a:endCxn id="28" idx="1"/>
          </p:cNvCxnSpPr>
          <p:nvPr/>
        </p:nvCxnSpPr>
        <p:spPr>
          <a:xfrm>
            <a:off x="1567294" y="5102431"/>
            <a:ext cx="66433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06A7C3-9D30-9D2D-7638-8335BC3FD004}"/>
              </a:ext>
            </a:extLst>
          </p:cNvPr>
          <p:cNvSpPr txBox="1"/>
          <p:nvPr/>
        </p:nvSpPr>
        <p:spPr>
          <a:xfrm>
            <a:off x="5677477" y="3911263"/>
            <a:ext cx="26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646E4C-C024-A26C-F547-6C34BD98F2F9}"/>
              </a:ext>
            </a:extLst>
          </p:cNvPr>
          <p:cNvSpPr/>
          <p:nvPr/>
        </p:nvSpPr>
        <p:spPr>
          <a:xfrm>
            <a:off x="5659004" y="3892791"/>
            <a:ext cx="350982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74E943-BF80-51F5-9A81-BF67EA6B4FFF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>
            <a:off x="4733557" y="2140916"/>
            <a:ext cx="976847" cy="1805962"/>
          </a:xfrm>
          <a:prstGeom prst="straightConnector1">
            <a:avLst/>
          </a:prstGeom>
          <a:ln>
            <a:solidFill>
              <a:srgbClr val="7D0D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F8F7C3-DB49-9891-B0E2-4DF6228B466E}"/>
              </a:ext>
            </a:extLst>
          </p:cNvPr>
          <p:cNvCxnSpPr>
            <a:stCxn id="28" idx="3"/>
            <a:endCxn id="14" idx="3"/>
          </p:cNvCxnSpPr>
          <p:nvPr/>
        </p:nvCxnSpPr>
        <p:spPr>
          <a:xfrm flipV="1">
            <a:off x="4717374" y="4208036"/>
            <a:ext cx="993030" cy="8943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2BFA0F-8975-9EB4-0685-57C5E381BBDC}"/>
              </a:ext>
            </a:extLst>
          </p:cNvPr>
          <p:cNvCxnSpPr>
            <a:stCxn id="14" idx="6"/>
          </p:cNvCxnSpPr>
          <p:nvPr/>
        </p:nvCxnSpPr>
        <p:spPr>
          <a:xfrm>
            <a:off x="6009986" y="4077457"/>
            <a:ext cx="295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3D589-22CD-C9E7-14D1-CE1865293A5B}"/>
                  </a:ext>
                </a:extLst>
              </p:cNvPr>
              <p:cNvSpPr txBox="1"/>
              <p:nvPr/>
            </p:nvSpPr>
            <p:spPr>
              <a:xfrm>
                <a:off x="6370203" y="3892792"/>
                <a:ext cx="1265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03D589-22CD-C9E7-14D1-CE1865293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203" y="3892792"/>
                <a:ext cx="1265410" cy="307777"/>
              </a:xfrm>
              <a:prstGeom prst="rect">
                <a:avLst/>
              </a:prstGeom>
              <a:blipFill>
                <a:blip r:embed="rId7"/>
                <a:stretch>
                  <a:fillRect l="-4950" r="-594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866060-128F-2993-44C5-3E5AA1CF18B4}"/>
                  </a:ext>
                </a:extLst>
              </p:cNvPr>
              <p:cNvSpPr txBox="1"/>
              <p:nvPr/>
            </p:nvSpPr>
            <p:spPr>
              <a:xfrm>
                <a:off x="6696958" y="2406825"/>
                <a:ext cx="1036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866060-128F-2993-44C5-3E5AA1CF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958" y="2406825"/>
                <a:ext cx="1036694" cy="276999"/>
              </a:xfrm>
              <a:prstGeom prst="rect">
                <a:avLst/>
              </a:prstGeom>
              <a:blipFill>
                <a:blip r:embed="rId8"/>
                <a:stretch>
                  <a:fillRect l="-6024" t="-26087" r="-1084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DA2281D-CEC5-AAB5-0711-7A5E89984B9E}"/>
              </a:ext>
            </a:extLst>
          </p:cNvPr>
          <p:cNvSpPr/>
          <p:nvPr/>
        </p:nvSpPr>
        <p:spPr>
          <a:xfrm>
            <a:off x="6450339" y="2317658"/>
            <a:ext cx="1530792" cy="4625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B5C8A2-452F-B068-1D32-BDD55BFACE89}"/>
              </a:ext>
            </a:extLst>
          </p:cNvPr>
          <p:cNvSpPr/>
          <p:nvPr/>
        </p:nvSpPr>
        <p:spPr>
          <a:xfrm>
            <a:off x="6457348" y="3102162"/>
            <a:ext cx="1515915" cy="4244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1896B4-6D1D-BB82-F0A2-D449F1AD6DC7}"/>
              </a:ext>
            </a:extLst>
          </p:cNvPr>
          <p:cNvCxnSpPr>
            <a:stCxn id="18" idx="0"/>
            <a:endCxn id="21" idx="4"/>
          </p:cNvCxnSpPr>
          <p:nvPr/>
        </p:nvCxnSpPr>
        <p:spPr>
          <a:xfrm flipV="1">
            <a:off x="7002908" y="3526626"/>
            <a:ext cx="212398" cy="366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F461EE-BBF6-4BE8-4639-B3A43CA1D29E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flipH="1">
            <a:off x="7215306" y="2780203"/>
            <a:ext cx="429" cy="3219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AE5412-BEB1-4A12-325B-0D50E4E984CF}"/>
              </a:ext>
            </a:extLst>
          </p:cNvPr>
          <p:cNvSpPr txBox="1"/>
          <p:nvPr/>
        </p:nvSpPr>
        <p:spPr>
          <a:xfrm>
            <a:off x="6783086" y="1948326"/>
            <a:ext cx="9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D9F28-35A8-35C2-E4E6-705F49956C78}"/>
              </a:ext>
            </a:extLst>
          </p:cNvPr>
          <p:cNvSpPr txBox="1"/>
          <p:nvPr/>
        </p:nvSpPr>
        <p:spPr>
          <a:xfrm>
            <a:off x="8552353" y="4403325"/>
            <a:ext cx="2991510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A5A72"/>
                </a:solidFill>
              </a:rPr>
              <a:t>Velocity and thickness data are generated by the FEM code, implemented in </a:t>
            </a:r>
            <a:r>
              <a:rPr lang="en-US" dirty="0" err="1">
                <a:solidFill>
                  <a:srgbClr val="3A5A72"/>
                </a:solidFill>
              </a:rPr>
              <a:t>FEniCS</a:t>
            </a:r>
            <a:endParaRPr lang="en-US" dirty="0">
              <a:solidFill>
                <a:srgbClr val="3A5A7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4CA3E7-48BB-C32B-7A33-6FE2E57C22C7}"/>
                  </a:ext>
                </a:extLst>
              </p:cNvPr>
              <p:cNvSpPr txBox="1"/>
              <p:nvPr/>
            </p:nvSpPr>
            <p:spPr>
              <a:xfrm>
                <a:off x="8526691" y="2545237"/>
                <a:ext cx="3570277" cy="135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Legend: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: size of spatial grid</a:t>
                </a:r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/>
                  <a:t>: number beta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/>
                  <a:t>: number of time snapshots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4CA3E7-48BB-C32B-7A33-6FE2E57C2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691" y="2545237"/>
                <a:ext cx="3570277" cy="1350754"/>
              </a:xfrm>
              <a:prstGeom prst="rect">
                <a:avLst/>
              </a:prstGeom>
              <a:blipFill>
                <a:blip r:embed="rId9"/>
                <a:stretch>
                  <a:fillRect l="-1773" t="-2804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EC8C79B-19C3-3904-7A43-2485A19929B5}"/>
              </a:ext>
            </a:extLst>
          </p:cNvPr>
          <p:cNvSpPr txBox="1"/>
          <p:nvPr/>
        </p:nvSpPr>
        <p:spPr>
          <a:xfrm>
            <a:off x="2628200" y="1934811"/>
            <a:ext cx="17536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Branch network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564118-077F-282F-99C2-72EC5B313C08}"/>
              </a:ext>
            </a:extLst>
          </p:cNvPr>
          <p:cNvSpPr/>
          <p:nvPr/>
        </p:nvSpPr>
        <p:spPr>
          <a:xfrm>
            <a:off x="2231632" y="4045374"/>
            <a:ext cx="2485742" cy="21141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44426-8E2F-C95D-E8C4-7467CFF5A935}"/>
                  </a:ext>
                </a:extLst>
              </p:cNvPr>
              <p:cNvSpPr txBox="1"/>
              <p:nvPr/>
            </p:nvSpPr>
            <p:spPr>
              <a:xfrm>
                <a:off x="4836527" y="1806476"/>
                <a:ext cx="9259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544426-8E2F-C95D-E8C4-7467CFF5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527" y="1806476"/>
                <a:ext cx="925959" cy="369332"/>
              </a:xfrm>
              <a:prstGeom prst="rect">
                <a:avLst/>
              </a:prstGeom>
              <a:blipFill>
                <a:blip r:embed="rId10"/>
                <a:stretch>
                  <a:fillRect l="-2703" r="-945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8F6816-2470-012A-24C7-322EC01FF295}"/>
                  </a:ext>
                </a:extLst>
              </p:cNvPr>
              <p:cNvSpPr txBox="1"/>
              <p:nvPr/>
            </p:nvSpPr>
            <p:spPr>
              <a:xfrm>
                <a:off x="4703667" y="4994257"/>
                <a:ext cx="12041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8F6816-2470-012A-24C7-322EC01F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667" y="4994257"/>
                <a:ext cx="1204112" cy="369332"/>
              </a:xfrm>
              <a:prstGeom prst="rect">
                <a:avLst/>
              </a:prstGeom>
              <a:blipFill>
                <a:blip r:embed="rId11"/>
                <a:stretch>
                  <a:fillRect l="-7292" r="-729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5D37F429-02CA-3C19-A49F-DA512F19A1BC}"/>
              </a:ext>
            </a:extLst>
          </p:cNvPr>
          <p:cNvSpPr/>
          <p:nvPr/>
        </p:nvSpPr>
        <p:spPr>
          <a:xfrm>
            <a:off x="2279006" y="814188"/>
            <a:ext cx="2454551" cy="2653456"/>
          </a:xfrm>
          <a:prstGeom prst="rect">
            <a:avLst/>
          </a:prstGeom>
          <a:solidFill>
            <a:schemeClr val="bg1"/>
          </a:solidFill>
          <a:ln w="19050">
            <a:solidFill>
              <a:srgbClr val="7D0D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3C04E3-A8AD-40F0-F00C-4067132B3AF7}"/>
                  </a:ext>
                </a:extLst>
              </p:cNvPr>
              <p:cNvSpPr txBox="1"/>
              <p:nvPr/>
            </p:nvSpPr>
            <p:spPr>
              <a:xfrm>
                <a:off x="8526691" y="894688"/>
                <a:ext cx="3498462" cy="165054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2000" b="1" dirty="0"/>
                  <a:t>Input/Output: </a:t>
                </a:r>
              </a:p>
              <a:p>
                <a:r>
                  <a:rPr lang="en-US" sz="2000" dirty="0"/>
                  <a:t>Branch input size: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Trunk input size: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Target size: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Training size: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43C04E3-A8AD-40F0-F00C-4067132B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691" y="894688"/>
                <a:ext cx="3498462" cy="1650549"/>
              </a:xfrm>
              <a:prstGeom prst="rect">
                <a:avLst/>
              </a:prstGeom>
              <a:blipFill>
                <a:blip r:embed="rId12"/>
                <a:stretch>
                  <a:fillRect l="-1805" t="-2290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1C96BB50-EB8F-92CD-0D29-B170D1FB0384}"/>
              </a:ext>
            </a:extLst>
          </p:cNvPr>
          <p:cNvSpPr/>
          <p:nvPr/>
        </p:nvSpPr>
        <p:spPr>
          <a:xfrm>
            <a:off x="2378977" y="904468"/>
            <a:ext cx="336464" cy="2427080"/>
          </a:xfrm>
          <a:prstGeom prst="rect">
            <a:avLst/>
          </a:prstGeom>
          <a:solidFill>
            <a:srgbClr val="B5F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61CB4-76F3-0B19-4DEC-79ED6ED26C9A}"/>
              </a:ext>
            </a:extLst>
          </p:cNvPr>
          <p:cNvSpPr/>
          <p:nvPr/>
        </p:nvSpPr>
        <p:spPr>
          <a:xfrm>
            <a:off x="2870049" y="1473252"/>
            <a:ext cx="264610" cy="1385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4F33D1-5852-98F6-90E7-FE84381FF867}"/>
              </a:ext>
            </a:extLst>
          </p:cNvPr>
          <p:cNvSpPr/>
          <p:nvPr/>
        </p:nvSpPr>
        <p:spPr>
          <a:xfrm>
            <a:off x="3347716" y="1475062"/>
            <a:ext cx="264610" cy="1385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7C5553-5A23-49E8-8901-F295F45EC7FA}"/>
              </a:ext>
            </a:extLst>
          </p:cNvPr>
          <p:cNvSpPr/>
          <p:nvPr/>
        </p:nvSpPr>
        <p:spPr>
          <a:xfrm>
            <a:off x="3804190" y="1477475"/>
            <a:ext cx="264610" cy="1385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06B58E-963A-57F3-D6E3-86D629108D58}"/>
              </a:ext>
            </a:extLst>
          </p:cNvPr>
          <p:cNvSpPr/>
          <p:nvPr/>
        </p:nvSpPr>
        <p:spPr>
          <a:xfrm>
            <a:off x="4309440" y="1477475"/>
            <a:ext cx="264610" cy="1385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4EB217-11E8-7EA6-885C-CFFE9C6EE3FA}"/>
              </a:ext>
            </a:extLst>
          </p:cNvPr>
          <p:cNvCxnSpPr>
            <a:stCxn id="37" idx="1"/>
            <a:endCxn id="37" idx="3"/>
          </p:cNvCxnSpPr>
          <p:nvPr/>
        </p:nvCxnSpPr>
        <p:spPr>
          <a:xfrm>
            <a:off x="4309440" y="2170048"/>
            <a:ext cx="2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D1A81F-D55E-E555-9672-C06A5AC73F14}"/>
                  </a:ext>
                </a:extLst>
              </p:cNvPr>
              <p:cNvSpPr/>
              <p:nvPr/>
            </p:nvSpPr>
            <p:spPr>
              <a:xfrm>
                <a:off x="2281083" y="1926201"/>
                <a:ext cx="4269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FD1A81F-D55E-E555-9672-C06A5AC7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083" y="1926201"/>
                <a:ext cx="42691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1D031A0-1A6D-EF5D-1249-F92D233A46AB}"/>
              </a:ext>
            </a:extLst>
          </p:cNvPr>
          <p:cNvSpPr txBox="1"/>
          <p:nvPr/>
        </p:nvSpPr>
        <p:spPr>
          <a:xfrm>
            <a:off x="2812224" y="858197"/>
            <a:ext cx="16812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Branch network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5E8013-4230-0D41-FB17-06E7599F5B20}"/>
              </a:ext>
            </a:extLst>
          </p:cNvPr>
          <p:cNvSpPr/>
          <p:nvPr/>
        </p:nvSpPr>
        <p:spPr>
          <a:xfrm>
            <a:off x="2893586" y="4543716"/>
            <a:ext cx="264610" cy="13851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1B738D-73F6-EC0D-558C-39A12546B193}"/>
              </a:ext>
            </a:extLst>
          </p:cNvPr>
          <p:cNvSpPr/>
          <p:nvPr/>
        </p:nvSpPr>
        <p:spPr>
          <a:xfrm>
            <a:off x="3342198" y="4546095"/>
            <a:ext cx="264610" cy="13851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EEB3CF-611B-16A6-4BD6-1013A46DF21B}"/>
              </a:ext>
            </a:extLst>
          </p:cNvPr>
          <p:cNvSpPr/>
          <p:nvPr/>
        </p:nvSpPr>
        <p:spPr>
          <a:xfrm>
            <a:off x="3793913" y="4546095"/>
            <a:ext cx="264610" cy="13851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0C81-E7D4-1682-FC5E-037E03B90293}"/>
              </a:ext>
            </a:extLst>
          </p:cNvPr>
          <p:cNvSpPr/>
          <p:nvPr/>
        </p:nvSpPr>
        <p:spPr>
          <a:xfrm>
            <a:off x="4303548" y="4543750"/>
            <a:ext cx="264610" cy="13851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7697CA-FDBE-D3F6-BD39-F0BA1B13F9B6}"/>
              </a:ext>
            </a:extLst>
          </p:cNvPr>
          <p:cNvCxnSpPr/>
          <p:nvPr/>
        </p:nvCxnSpPr>
        <p:spPr>
          <a:xfrm>
            <a:off x="4303548" y="5274373"/>
            <a:ext cx="264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21B79F-CDE9-3809-A2E0-7E0F1FB5B8E7}"/>
                  </a:ext>
                </a:extLst>
              </p:cNvPr>
              <p:cNvSpPr/>
              <p:nvPr/>
            </p:nvSpPr>
            <p:spPr>
              <a:xfrm>
                <a:off x="2373609" y="5050718"/>
                <a:ext cx="360996" cy="33855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D21B79F-CDE9-3809-A2E0-7E0F1FB5B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609" y="5050718"/>
                <a:ext cx="360996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3D437AC-CBD5-8C1A-0646-989FF838F264}"/>
              </a:ext>
            </a:extLst>
          </p:cNvPr>
          <p:cNvSpPr txBox="1"/>
          <p:nvPr/>
        </p:nvSpPr>
        <p:spPr>
          <a:xfrm>
            <a:off x="2752668" y="4113398"/>
            <a:ext cx="15553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Trunk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FD6DAF-1CCF-FAA7-CC5E-52E20561AF49}"/>
                  </a:ext>
                </a:extLst>
              </p:cNvPr>
              <p:cNvSpPr/>
              <p:nvPr/>
            </p:nvSpPr>
            <p:spPr>
              <a:xfrm>
                <a:off x="4202124" y="1700060"/>
                <a:ext cx="4674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FD6DAF-1CCF-FAA7-CC5E-52E20561A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24" y="1700060"/>
                <a:ext cx="46745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F31DBC-CCD4-3629-7FE3-F91AD8B514E3}"/>
                  </a:ext>
                </a:extLst>
              </p:cNvPr>
              <p:cNvSpPr/>
              <p:nvPr/>
            </p:nvSpPr>
            <p:spPr>
              <a:xfrm>
                <a:off x="4214018" y="2362673"/>
                <a:ext cx="4674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F31DBC-CCD4-3629-7FE3-F91AD8B51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018" y="2362673"/>
                <a:ext cx="46745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3C8AF11-1FCB-6D62-2657-DBA66DC3C75E}"/>
                  </a:ext>
                </a:extLst>
              </p:cNvPr>
              <p:cNvSpPr/>
              <p:nvPr/>
            </p:nvSpPr>
            <p:spPr>
              <a:xfrm>
                <a:off x="4223379" y="4695713"/>
                <a:ext cx="4674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3C8AF11-1FCB-6D62-2657-DBA66DC3C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379" y="4695713"/>
                <a:ext cx="46745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C10361A-0563-A10E-D7B2-BCA397A716DF}"/>
                  </a:ext>
                </a:extLst>
              </p:cNvPr>
              <p:cNvSpPr/>
              <p:nvPr/>
            </p:nvSpPr>
            <p:spPr>
              <a:xfrm>
                <a:off x="4236210" y="5455387"/>
                <a:ext cx="4674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C10361A-0563-A10E-D7B2-BCA397A71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210" y="5455387"/>
                <a:ext cx="46745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CE85A194-F411-4D81-FD6E-0D19A8E57F42}"/>
              </a:ext>
            </a:extLst>
          </p:cNvPr>
          <p:cNvSpPr txBox="1"/>
          <p:nvPr/>
        </p:nvSpPr>
        <p:spPr>
          <a:xfrm>
            <a:off x="572456" y="6249742"/>
            <a:ext cx="1134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He, Q., Perego, M., Howard, A.A.,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G.E. and Stinis, P., 2023. A hybrid deep neural operator/finite element method for ice-sheet modeling.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Journal of Computational Physics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492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p.112428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D616-6235-B068-52E8-A4F90730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</a:t>
            </a:r>
            <a:r>
              <a:rPr lang="en-US" dirty="0" err="1"/>
              <a:t>DeepONets</a:t>
            </a:r>
            <a:r>
              <a:rPr lang="en-US" dirty="0"/>
              <a:t> – Ice Sheet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6F240-FCE3-6CFF-67E1-8325003A6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4372F-90DF-2FA5-AD90-E2D286F130D8}"/>
              </a:ext>
            </a:extLst>
          </p:cNvPr>
          <p:cNvSpPr txBox="1"/>
          <p:nvPr/>
        </p:nvSpPr>
        <p:spPr>
          <a:xfrm>
            <a:off x="6395179" y="914338"/>
            <a:ext cx="4249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the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# training beta samples: 300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#epochs: 300,000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layers of width W: 300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 snapshots: 1, 2, …, 100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944A47-7E07-25B8-0A1F-3B0A0310A90E}"/>
              </a:ext>
            </a:extLst>
          </p:cNvPr>
          <p:cNvGrpSpPr>
            <a:grpSpLocks noChangeAspect="1"/>
          </p:cNvGrpSpPr>
          <p:nvPr/>
        </p:nvGrpSpPr>
        <p:grpSpPr>
          <a:xfrm>
            <a:off x="1322088" y="992428"/>
            <a:ext cx="4773912" cy="4085354"/>
            <a:chOff x="946768" y="1420394"/>
            <a:chExt cx="6354076" cy="54376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E33694-04E2-4924-54F3-069FCB88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948"/>
            <a:stretch/>
          </p:blipFill>
          <p:spPr>
            <a:xfrm>
              <a:off x="946768" y="1674055"/>
              <a:ext cx="6354076" cy="51839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BE2DDE-0EA7-C9C6-F442-9608271E2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27455" y="1861167"/>
              <a:ext cx="1865210" cy="4357275"/>
            </a:xfrm>
            <a:prstGeom prst="rect">
              <a:avLst/>
            </a:prstGeom>
            <a:solidFill>
              <a:schemeClr val="accent5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45B6BE-A7D6-6268-496C-24EB797875F3}"/>
                </a:ext>
              </a:extLst>
            </p:cNvPr>
            <p:cNvSpPr txBox="1"/>
            <p:nvPr/>
          </p:nvSpPr>
          <p:spPr>
            <a:xfrm>
              <a:off x="5326191" y="2104507"/>
              <a:ext cx="1705915" cy="409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extrapolation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A43B4F-F814-996D-7AE7-04D15815A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5624" y="1420394"/>
              <a:ext cx="4156364" cy="39884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ED3A5F0-4DD3-D9F7-49D8-70C2A40E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40" y="3112624"/>
            <a:ext cx="4497653" cy="1602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C650E4-7338-6AB8-9A3F-8ABBEAC9D361}"/>
              </a:ext>
            </a:extLst>
          </p:cNvPr>
          <p:cNvSpPr txBox="1"/>
          <p:nvPr/>
        </p:nvSpPr>
        <p:spPr>
          <a:xfrm>
            <a:off x="6395179" y="4895933"/>
            <a:ext cx="5571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Including “off-line” costs, Hybrid </a:t>
            </a:r>
            <a:r>
              <a:rPr lang="en-US" sz="2400" dirty="0" err="1"/>
              <a:t>DeepOnet</a:t>
            </a:r>
            <a:r>
              <a:rPr lang="en-US" sz="2400" dirty="0"/>
              <a:t> becomes advantageous over traditional model for more than 500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AD2EE-B5A4-717B-4401-1AA27B0897E6}"/>
              </a:ext>
            </a:extLst>
          </p:cNvPr>
          <p:cNvSpPr txBox="1"/>
          <p:nvPr/>
        </p:nvSpPr>
        <p:spPr>
          <a:xfrm>
            <a:off x="572456" y="6249742"/>
            <a:ext cx="11349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He, Q., Perego, M., Howard, A.A.,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Karniadakis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G.E. and Stinis, P., 2023. A hybrid deep neural operator/finite element method for ice-sheet modeling.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Journal of Computational Physics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492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p.112428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9C379-4B6B-7626-4A4E-97B4AB18A865}"/>
              </a:ext>
            </a:extLst>
          </p:cNvPr>
          <p:cNvSpPr txBox="1"/>
          <p:nvPr/>
        </p:nvSpPr>
        <p:spPr>
          <a:xfrm>
            <a:off x="10424158" y="3231243"/>
            <a:ext cx="63511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Stokes</a:t>
            </a:r>
          </a:p>
        </p:txBody>
      </p:sp>
    </p:spTree>
    <p:extLst>
      <p:ext uri="{BB962C8B-B14F-4D97-AF65-F5344CB8AC3E}">
        <p14:creationId xmlns:p14="http://schemas.microsoft.com/office/powerpoint/2010/main" val="305407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187772A-C620-4149-A972-26D1BEDB53CA}"/>
              </a:ext>
            </a:extLst>
          </p:cNvPr>
          <p:cNvGrpSpPr/>
          <p:nvPr/>
        </p:nvGrpSpPr>
        <p:grpSpPr>
          <a:xfrm>
            <a:off x="463463" y="3954888"/>
            <a:ext cx="4140770" cy="1197991"/>
            <a:chOff x="463463" y="3954888"/>
            <a:chExt cx="4140770" cy="119799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E725E1-9CED-F24B-859B-2307161C74D1}"/>
                </a:ext>
              </a:extLst>
            </p:cNvPr>
            <p:cNvSpPr txBox="1"/>
            <p:nvPr/>
          </p:nvSpPr>
          <p:spPr>
            <a:xfrm>
              <a:off x="463463" y="4444993"/>
              <a:ext cx="10647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3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Feature Vectors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F6D662A-3C9D-0041-A0D4-9086E612A9D6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528175" y="3954888"/>
              <a:ext cx="1365337" cy="844048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FF09B3-6125-4D41-9126-57AC9783312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528175" y="4568663"/>
              <a:ext cx="963846" cy="230273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46B57B-0F35-4F41-86E4-2F767282F833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528175" y="4798936"/>
              <a:ext cx="3076058" cy="351555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D4F113-C1EC-4947-9296-39EB34DA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0FB9A-4882-E14F-AD34-A326C0A2F295}"/>
              </a:ext>
            </a:extLst>
          </p:cNvPr>
          <p:cNvSpPr txBox="1"/>
          <p:nvPr/>
        </p:nvSpPr>
        <p:spPr>
          <a:xfrm>
            <a:off x="720648" y="1028671"/>
            <a:ext cx="655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neural network is a parameterized model: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C1D976-9478-B542-B641-C8BEDA65EF6B}"/>
              </a:ext>
            </a:extLst>
          </p:cNvPr>
          <p:cNvGrpSpPr/>
          <p:nvPr/>
        </p:nvGrpSpPr>
        <p:grpSpPr>
          <a:xfrm>
            <a:off x="2466969" y="1709278"/>
            <a:ext cx="7258062" cy="1262957"/>
            <a:chOff x="1604280" y="1795427"/>
            <a:chExt cx="7258062" cy="12629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439D1-5E85-5446-ACA7-D48D40250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4898" y="1795427"/>
              <a:ext cx="3009900" cy="482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0CED17-6841-964F-B455-55323EDE7E49}"/>
                </a:ext>
              </a:extLst>
            </p:cNvPr>
            <p:cNvSpPr txBox="1"/>
            <p:nvPr/>
          </p:nvSpPr>
          <p:spPr>
            <a:xfrm>
              <a:off x="1604280" y="1831835"/>
              <a:ext cx="18791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Neural Network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1225F-2143-B643-BED6-B0A84C6BDE51}"/>
                </a:ext>
              </a:extLst>
            </p:cNvPr>
            <p:cNvSpPr txBox="1"/>
            <p:nvPr/>
          </p:nvSpPr>
          <p:spPr>
            <a:xfrm>
              <a:off x="4778510" y="2658274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FF4DDD-D33C-7648-9427-25C28A49C0AD}"/>
                </a:ext>
              </a:extLst>
            </p:cNvPr>
            <p:cNvSpPr txBox="1"/>
            <p:nvPr/>
          </p:nvSpPr>
          <p:spPr>
            <a:xfrm>
              <a:off x="7914647" y="1852480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EB7EF4-798A-9E4F-A00D-13EECF260A32}"/>
                </a:ext>
              </a:extLst>
            </p:cNvPr>
            <p:cNvSpPr txBox="1"/>
            <p:nvPr/>
          </p:nvSpPr>
          <p:spPr>
            <a:xfrm>
              <a:off x="5821718" y="2658274"/>
              <a:ext cx="1397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Parameters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13B2D9F-02BE-3B41-B3C0-3DDE3248E4C1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3483449" y="2031890"/>
              <a:ext cx="516191" cy="0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E9CD3F-901D-C44A-84FC-131E6951B3D2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5156178" y="2284559"/>
              <a:ext cx="278395" cy="373715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DAA8EA9-C8A9-8D42-B225-801905AD4EC2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7476047" y="2052535"/>
              <a:ext cx="438600" cy="0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FC5DB9D-DDB6-8848-B0E0-420F4C3419D6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6091219" y="2307987"/>
              <a:ext cx="429056" cy="350287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8BA4186-F404-1F41-8B2C-5FA47C7638E2}"/>
              </a:ext>
            </a:extLst>
          </p:cNvPr>
          <p:cNvSpPr txBox="1"/>
          <p:nvPr/>
        </p:nvSpPr>
        <p:spPr>
          <a:xfrm>
            <a:off x="720648" y="2947952"/>
            <a:ext cx="508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composed of multiple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layers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4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72EB-CF84-D34A-B51F-B60BB884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87" y="3651075"/>
            <a:ext cx="7531100" cy="2603500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04BC326-D64D-E769-DD07-283AE41AB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33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A729-5E6A-8F40-06EE-9311420B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D4BE-BB5F-AC5B-802F-17D7D904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Operator Networks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16D615-7E37-BFC4-20A9-64A301B41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A503A-2446-904C-91E6-FA21DE5370C6}"/>
              </a:ext>
            </a:extLst>
          </p:cNvPr>
          <p:cNvSpPr txBox="1"/>
          <p:nvPr/>
        </p:nvSpPr>
        <p:spPr>
          <a:xfrm>
            <a:off x="720648" y="771844"/>
            <a:ext cx="888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Operator networks are neural networks that approximate an operator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87DDE-6366-EA83-2215-E050A2D8EA0D}"/>
              </a:ext>
            </a:extLst>
          </p:cNvPr>
          <p:cNvSpPr txBox="1"/>
          <p:nvPr/>
        </p:nvSpPr>
        <p:spPr>
          <a:xfrm>
            <a:off x="720648" y="3017735"/>
            <a:ext cx="5883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really about building surrogates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Enable UQ,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Suitable for multiple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require simulation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Incorporation of observed data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”Hybrid” SciML/Scientific Computing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DB5ED8-A24D-8BDC-86CC-E84BE93865FE}"/>
              </a:ext>
            </a:extLst>
          </p:cNvPr>
          <p:cNvSpPr txBox="1"/>
          <p:nvPr/>
        </p:nvSpPr>
        <p:spPr>
          <a:xfrm>
            <a:off x="720648" y="5982947"/>
            <a:ext cx="1112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Question: Surrogates have been developed for years and I’ve seen lots of talks about how to build them. How are they </a:t>
            </a:r>
            <a:r>
              <a:rPr lang="en-US" sz="2400" b="1" u="sng" dirty="0">
                <a:solidFill>
                  <a:srgbClr val="0070C0"/>
                </a:solidFill>
              </a:rPr>
              <a:t>used</a:t>
            </a:r>
            <a:r>
              <a:rPr lang="en-US" sz="2400" b="1" dirty="0">
                <a:solidFill>
                  <a:srgbClr val="0070C0"/>
                </a:solidFill>
              </a:rPr>
              <a:t> currently, and what are gaps?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91F5E1-EF3E-8422-B1F3-D16C04F5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37" y="1676923"/>
            <a:ext cx="6026727" cy="90054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C604BA-F3C9-5366-63F5-78340016D7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8473" y="2482063"/>
            <a:ext cx="3946446" cy="33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2DAE-D090-C420-CE88-E0C0A176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Spectral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FF1A7-02E2-EEF0-7DF5-31B1BA06D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C37E1E-2768-DEF7-1044-F70FA67A8AF1}"/>
              </a:ext>
            </a:extLst>
          </p:cNvPr>
          <p:cNvGrpSpPr/>
          <p:nvPr/>
        </p:nvGrpSpPr>
        <p:grpSpPr>
          <a:xfrm>
            <a:off x="3455855" y="1272393"/>
            <a:ext cx="7437015" cy="3046975"/>
            <a:chOff x="2945765" y="1489513"/>
            <a:chExt cx="7437015" cy="30469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656983-EF0E-A607-C15C-1F4C702D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5765" y="1489513"/>
              <a:ext cx="6300470" cy="26543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CAD7BA-433E-925C-3FDB-E0D498964A4C}"/>
                </a:ext>
              </a:extLst>
            </p:cNvPr>
            <p:cNvSpPr txBox="1"/>
            <p:nvPr/>
          </p:nvSpPr>
          <p:spPr>
            <a:xfrm>
              <a:off x="4497229" y="4167156"/>
              <a:ext cx="1598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(basis controls)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786933-E259-4B3F-F662-4E96172DFE2A}"/>
                </a:ext>
              </a:extLst>
            </p:cNvPr>
            <p:cNvSpPr txBox="1"/>
            <p:nvPr/>
          </p:nvSpPr>
          <p:spPr>
            <a:xfrm>
              <a:off x="6487298" y="4167156"/>
              <a:ext cx="235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(projected coefficients)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25BCE6-95E2-2C8B-4218-E975BC4F3344}"/>
                </a:ext>
              </a:extLst>
            </p:cNvPr>
            <p:cNvSpPr txBox="1"/>
            <p:nvPr/>
          </p:nvSpPr>
          <p:spPr>
            <a:xfrm>
              <a:off x="9415849" y="195236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(output)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9BA254-EEC2-3751-FA87-A4E3BEF8C09F}"/>
              </a:ext>
            </a:extLst>
          </p:cNvPr>
          <p:cNvSpPr txBox="1"/>
          <p:nvPr/>
        </p:nvSpPr>
        <p:spPr>
          <a:xfrm>
            <a:off x="720648" y="810728"/>
            <a:ext cx="825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the difficulties of approximating with neural networks?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3FC8F-AB8C-6CE2-273A-A77D818B5BF9}"/>
              </a:ext>
            </a:extLst>
          </p:cNvPr>
          <p:cNvSpPr txBox="1"/>
          <p:nvPr/>
        </p:nvSpPr>
        <p:spPr>
          <a:xfrm>
            <a:off x="942535" y="4403188"/>
            <a:ext cx="955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Thought experiment: After training, what if a single entry in a weight matrix is perturbed? What happens to the prediction?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Hint: Activations like </a:t>
            </a:r>
            <a:r>
              <a:rPr lang="en-US" sz="2400" dirty="0" err="1"/>
              <a:t>ReLU</a:t>
            </a:r>
            <a:r>
              <a:rPr lang="en-US" sz="2400" dirty="0"/>
              <a:t> are NOT locally supported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BEF9F-35C7-730F-0847-BA8E28485B28}"/>
              </a:ext>
            </a:extLst>
          </p:cNvPr>
          <p:cNvSpPr txBox="1"/>
          <p:nvPr/>
        </p:nvSpPr>
        <p:spPr>
          <a:xfrm>
            <a:off x="1696462" y="5994468"/>
            <a:ext cx="8106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Answer: Prediction will change everywhere across the domain</a:t>
            </a:r>
          </a:p>
        </p:txBody>
      </p:sp>
    </p:spTree>
    <p:extLst>
      <p:ext uri="{BB962C8B-B14F-4D97-AF65-F5344CB8AC3E}">
        <p14:creationId xmlns:p14="http://schemas.microsoft.com/office/powerpoint/2010/main" val="24259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E492-E4EC-2D69-8A8A-A566C216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Spectral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65811-2203-F797-3B12-2263559A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3AD92-6019-9490-DEB7-1EF613704AED}"/>
              </a:ext>
            </a:extLst>
          </p:cNvPr>
          <p:cNvSpPr txBox="1"/>
          <p:nvPr/>
        </p:nvSpPr>
        <p:spPr>
          <a:xfrm>
            <a:off x="720648" y="810728"/>
            <a:ext cx="11088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Unlike compactly supported basis, this makes local perturbations of predictions difficult</a:t>
            </a:r>
          </a:p>
          <a:p>
            <a:endParaRPr lang="en-US" sz="2400" dirty="0"/>
          </a:p>
          <a:p>
            <a:r>
              <a:rPr lang="en-US" sz="2400" dirty="0"/>
              <a:t>This relates to the well known “spectral bias” 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571FE-9A61-9653-44B4-D159C362B288}"/>
              </a:ext>
            </a:extLst>
          </p:cNvPr>
          <p:cNvSpPr txBox="1"/>
          <p:nvPr/>
        </p:nvSpPr>
        <p:spPr>
          <a:xfrm>
            <a:off x="720648" y="6211669"/>
            <a:ext cx="1108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Rahaman, N., Baratin, A., Arpit, D., Draxler, F., Lin, M.,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Hamprecht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F., Bengio, Y. and Courville, A., 2019, May. On the spectral bias of neural networks. In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International conference on machine learning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 (pp. 5301-5310). PMLR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B18F2-C927-DF83-F5A7-9091B29A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70" y="2253436"/>
            <a:ext cx="11631892" cy="2351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8809C-3F44-ADA1-8E36-472B9A9487B7}"/>
              </a:ext>
            </a:extLst>
          </p:cNvPr>
          <p:cNvSpPr txBox="1"/>
          <p:nvPr/>
        </p:nvSpPr>
        <p:spPr>
          <a:xfrm>
            <a:off x="1773310" y="4946451"/>
            <a:ext cx="864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In training of neural networks “Low Frequencies are Learned First”</a:t>
            </a:r>
          </a:p>
        </p:txBody>
      </p:sp>
    </p:spTree>
    <p:extLst>
      <p:ext uri="{BB962C8B-B14F-4D97-AF65-F5344CB8AC3E}">
        <p14:creationId xmlns:p14="http://schemas.microsoft.com/office/powerpoint/2010/main" val="31939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4A4953-3892-8101-8015-ACA201DE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87416"/>
            <a:ext cx="7772400" cy="1958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5FF0E-990A-B7A9-DD27-A7346472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Spectral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72B7A-FAD5-2C72-02BE-BBE52A9A0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A5893-96A9-140E-C115-83C519B4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73" y="946549"/>
            <a:ext cx="4311113" cy="7980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E51EAD-404B-9DE7-01E8-047117793CEE}"/>
              </a:ext>
            </a:extLst>
          </p:cNvPr>
          <p:cNvGrpSpPr/>
          <p:nvPr/>
        </p:nvGrpSpPr>
        <p:grpSpPr>
          <a:xfrm>
            <a:off x="1912492" y="2621314"/>
            <a:ext cx="8367017" cy="1235014"/>
            <a:chOff x="2043385" y="3141819"/>
            <a:chExt cx="8367017" cy="12350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AC3D7C-ACBB-2D8C-5FC4-F9016AE8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3385" y="3582805"/>
              <a:ext cx="2872051" cy="3530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605084-BA53-903F-CB14-90418831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5811" y="3391971"/>
              <a:ext cx="2194591" cy="73471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6314AD-B8E6-7126-B093-68A7B22DE2FE}"/>
                </a:ext>
              </a:extLst>
            </p:cNvPr>
            <p:cNvGrpSpPr/>
            <p:nvPr/>
          </p:nvGrpSpPr>
          <p:grpSpPr>
            <a:xfrm>
              <a:off x="5646782" y="3141819"/>
              <a:ext cx="1837683" cy="1235014"/>
              <a:chOff x="5537548" y="3321813"/>
              <a:chExt cx="1837683" cy="1235014"/>
            </a:xfrm>
          </p:grpSpPr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35D44532-0776-DFE7-782D-A73F37877EC7}"/>
                  </a:ext>
                </a:extLst>
              </p:cNvPr>
              <p:cNvSpPr/>
              <p:nvPr/>
            </p:nvSpPr>
            <p:spPr>
              <a:xfrm>
                <a:off x="5955323" y="3697004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to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04FCD-0049-491E-B4AA-671A35CD799F}"/>
                  </a:ext>
                </a:extLst>
              </p:cNvPr>
              <p:cNvSpPr txBox="1"/>
              <p:nvPr/>
            </p:nvSpPr>
            <p:spPr>
              <a:xfrm>
                <a:off x="5537548" y="3321813"/>
                <a:ext cx="1837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Gradient Descent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08FC81-DABB-2837-2014-F9357A39A7B5}"/>
                  </a:ext>
                </a:extLst>
              </p:cNvPr>
              <p:cNvSpPr txBox="1"/>
              <p:nvPr/>
            </p:nvSpPr>
            <p:spPr>
              <a:xfrm>
                <a:off x="5694033" y="4187495"/>
                <a:ext cx="1528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Gradient Flow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14F53E8-0AD0-6263-A3AA-25B9C0A9D370}"/>
              </a:ext>
            </a:extLst>
          </p:cNvPr>
          <p:cNvSpPr txBox="1"/>
          <p:nvPr/>
        </p:nvSpPr>
        <p:spPr>
          <a:xfrm>
            <a:off x="720648" y="1961892"/>
            <a:ext cx="4348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Minimizing with gradient descent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D6057-4D39-EC83-96B9-10B1745B5F24}"/>
              </a:ext>
            </a:extLst>
          </p:cNvPr>
          <p:cNvSpPr txBox="1"/>
          <p:nvPr/>
        </p:nvSpPr>
        <p:spPr>
          <a:xfrm>
            <a:off x="720648" y="3977502"/>
            <a:ext cx="839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the “flow” of parameters, how does the prediction change?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0C4BC-424D-E5AE-0BA5-D8CEC309DE0D}"/>
              </a:ext>
            </a:extLst>
          </p:cNvPr>
          <p:cNvGrpSpPr/>
          <p:nvPr/>
        </p:nvGrpSpPr>
        <p:grpSpPr>
          <a:xfrm>
            <a:off x="8569880" y="5199601"/>
            <a:ext cx="1084977" cy="711850"/>
            <a:chOff x="8638521" y="6063348"/>
            <a:chExt cx="1084977" cy="7118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3F4A8E-377C-0D05-06E6-058B33B1BCF6}"/>
                </a:ext>
              </a:extLst>
            </p:cNvPr>
            <p:cNvSpPr txBox="1"/>
            <p:nvPr/>
          </p:nvSpPr>
          <p:spPr>
            <a:xfrm>
              <a:off x="8638521" y="6063348"/>
              <a:ext cx="1084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Residual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F0C5A26-DD55-36A2-FEF9-98FC6F1D63E4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9057830" y="6463458"/>
              <a:ext cx="123180" cy="311740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2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5BE6-F85B-3299-2E75-F895CDCD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Spectral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995A2-5047-35F2-7585-3214BFEE6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786606-89C0-D0F7-A94A-528BAA73FBD0}"/>
                  </a:ext>
                </a:extLst>
              </p:cNvPr>
              <p:cNvSpPr txBox="1"/>
              <p:nvPr/>
            </p:nvSpPr>
            <p:spPr>
              <a:xfrm>
                <a:off x="720648" y="4214873"/>
                <a:ext cx="1074986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i="1" dirty="0"/>
                  <a:t>Neural Tangent Kernel</a:t>
                </a:r>
                <a:r>
                  <a:rPr lang="en-US" sz="2400" dirty="0"/>
                  <a:t> (NTK). Eigenvalues of NTK can be used to describe convergence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786606-89C0-D0F7-A94A-528BAA73F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4214873"/>
                <a:ext cx="10749863" cy="830997"/>
              </a:xfrm>
              <a:prstGeom prst="rect">
                <a:avLst/>
              </a:prstGeom>
              <a:blipFill>
                <a:blip r:embed="rId3"/>
                <a:stretch>
                  <a:fillRect l="-825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CF2D56-E72F-CBB0-EF3F-F83AE5642A33}"/>
              </a:ext>
            </a:extLst>
          </p:cNvPr>
          <p:cNvSpPr txBox="1"/>
          <p:nvPr/>
        </p:nvSpPr>
        <p:spPr>
          <a:xfrm>
            <a:off x="720649" y="6211669"/>
            <a:ext cx="947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From: Wang, S., Yu, X. and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Perdikaris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 When and why PINNs fail to train: A neural tangent kernel perspective.  </a:t>
            </a:r>
            <a:r>
              <a:rPr lang="en-US" b="0" i="1" dirty="0">
                <a:solidFill>
                  <a:srgbClr val="222222"/>
                </a:solidFill>
                <a:effectLst/>
              </a:rPr>
              <a:t>Journal of Computational Physics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dirty="0">
                <a:solidFill>
                  <a:srgbClr val="222222"/>
                </a:solidFill>
                <a:effectLst/>
              </a:rPr>
              <a:t>(</a:t>
            </a:r>
            <a:r>
              <a:rPr lang="en-US" dirty="0">
                <a:solidFill>
                  <a:srgbClr val="222222"/>
                </a:solidFill>
              </a:rPr>
              <a:t>2022)</a:t>
            </a:r>
            <a:r>
              <a:rPr lang="en-US" i="1" dirty="0">
                <a:solidFill>
                  <a:srgbClr val="222222"/>
                </a:solidFill>
              </a:rPr>
              <a:t>.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B078C-FA14-51B2-BCF1-650BA1C32CFF}"/>
              </a:ext>
            </a:extLst>
          </p:cNvPr>
          <p:cNvGrpSpPr/>
          <p:nvPr/>
        </p:nvGrpSpPr>
        <p:grpSpPr>
          <a:xfrm>
            <a:off x="1410746" y="991978"/>
            <a:ext cx="9370508" cy="3023324"/>
            <a:chOff x="1358660" y="991978"/>
            <a:chExt cx="9370508" cy="3023324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613EE3EF-465D-48E4-5B06-F50219C34874}"/>
                </a:ext>
              </a:extLst>
            </p:cNvPr>
            <p:cNvSpPr/>
            <p:nvPr/>
          </p:nvSpPr>
          <p:spPr>
            <a:xfrm>
              <a:off x="1358660" y="2066853"/>
              <a:ext cx="1284422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D25209-B617-1AF6-55DE-16EC24379FE9}"/>
                </a:ext>
              </a:extLst>
            </p:cNvPr>
            <p:cNvGrpSpPr/>
            <p:nvPr/>
          </p:nvGrpSpPr>
          <p:grpSpPr>
            <a:xfrm>
              <a:off x="1358660" y="991978"/>
              <a:ext cx="9370508" cy="3023324"/>
              <a:chOff x="1358660" y="991978"/>
              <a:chExt cx="9370508" cy="302332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44F41EF-FCE5-AFFB-90BF-9D875ED7E10F}"/>
                  </a:ext>
                </a:extLst>
              </p:cNvPr>
              <p:cNvGrpSpPr/>
              <p:nvPr/>
            </p:nvGrpSpPr>
            <p:grpSpPr>
              <a:xfrm>
                <a:off x="1358660" y="991978"/>
                <a:ext cx="7772400" cy="1651150"/>
                <a:chOff x="720648" y="991978"/>
                <a:chExt cx="7772400" cy="165115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F9BC53A-E757-1466-4BAE-02BC45ED9A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0648" y="991978"/>
                  <a:ext cx="7772400" cy="801981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CD09A26-CDFB-8A31-B666-D0CCC86659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18756" y="1975209"/>
                  <a:ext cx="3053343" cy="667919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23F5120-4C18-66AB-AF2D-C03A01C8C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768" y="2806085"/>
                <a:ext cx="7772400" cy="1209217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77916-7C6E-382B-ACD8-2EA14BD40BC8}"/>
              </a:ext>
            </a:extLst>
          </p:cNvPr>
          <p:cNvGrpSpPr/>
          <p:nvPr/>
        </p:nvGrpSpPr>
        <p:grpSpPr>
          <a:xfrm>
            <a:off x="3802418" y="5169835"/>
            <a:ext cx="4540165" cy="862711"/>
            <a:chOff x="3614423" y="5169835"/>
            <a:chExt cx="4540165" cy="86271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FA37C6-A12F-71CC-E4A4-BFCE5E210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50238" y="5169835"/>
              <a:ext cx="3883471" cy="33586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F5D1762-7952-4ABC-BE69-72F885CD618A}"/>
                </a:ext>
              </a:extLst>
            </p:cNvPr>
            <p:cNvGrpSpPr/>
            <p:nvPr/>
          </p:nvGrpSpPr>
          <p:grpSpPr>
            <a:xfrm>
              <a:off x="3614423" y="5632436"/>
              <a:ext cx="4540165" cy="400110"/>
              <a:chOff x="3602848" y="5632436"/>
              <a:chExt cx="4540165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369B400-5358-C305-183D-B1A6D0878400}"/>
                  </a:ext>
                </a:extLst>
              </p:cNvPr>
              <p:cNvSpPr txBox="1"/>
              <p:nvPr/>
            </p:nvSpPr>
            <p:spPr>
              <a:xfrm>
                <a:off x="3602848" y="5632436"/>
                <a:ext cx="18344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High Frequency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FF00034-7636-897A-9713-365958028F1B}"/>
                  </a:ext>
                </a:extLst>
              </p:cNvPr>
              <p:cNvSpPr txBox="1"/>
              <p:nvPr/>
            </p:nvSpPr>
            <p:spPr>
              <a:xfrm>
                <a:off x="6355536" y="5632436"/>
                <a:ext cx="17874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Low Frequency</a:t>
                </a:r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AAB8FAC9-22F8-EF32-E05B-A83B60B55D5C}"/>
                  </a:ext>
                </a:extLst>
              </p:cNvPr>
              <p:cNvSpPr/>
              <p:nvPr/>
            </p:nvSpPr>
            <p:spPr>
              <a:xfrm>
                <a:off x="5539565" y="5752875"/>
                <a:ext cx="666729" cy="2055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1D2D00-FF50-9A95-5907-41E250099705}"/>
              </a:ext>
            </a:extLst>
          </p:cNvPr>
          <p:cNvSpPr txBox="1"/>
          <p:nvPr/>
        </p:nvSpPr>
        <p:spPr>
          <a:xfrm>
            <a:off x="7172238" y="1762370"/>
            <a:ext cx="4649188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B. Southworth’s talk will look at a view of preconditioning can help with training</a:t>
            </a:r>
          </a:p>
        </p:txBody>
      </p:sp>
    </p:spTree>
    <p:extLst>
      <p:ext uri="{BB962C8B-B14F-4D97-AF65-F5344CB8AC3E}">
        <p14:creationId xmlns:p14="http://schemas.microsoft.com/office/powerpoint/2010/main" val="9433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D947-D414-021A-3B16-6D59D368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Spectral Bias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8604D-1580-11F4-1F15-7E72F965A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73941-F555-5A96-F553-921A84AE15B3}"/>
              </a:ext>
            </a:extLst>
          </p:cNvPr>
          <p:cNvSpPr txBox="1"/>
          <p:nvPr/>
        </p:nvSpPr>
        <p:spPr>
          <a:xfrm>
            <a:off x="720648" y="810728"/>
            <a:ext cx="108469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Frequencies are Learned First for neural networks trained with gradient descent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with gradient descent is like Richardson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in Richardson, high frequencies are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 contend this is related to the structure, and global support used by neural networks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Neural Tangent Kernel is a useful tool to understand gradient descent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BF7BF-BE6F-8AEC-9C94-60FE6DE29A18}"/>
              </a:ext>
            </a:extLst>
          </p:cNvPr>
          <p:cNvSpPr txBox="1"/>
          <p:nvPr/>
        </p:nvSpPr>
        <p:spPr>
          <a:xfrm>
            <a:off x="2340283" y="3013501"/>
            <a:ext cx="7511431" cy="83099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G. Harper’s talk will look at a different class of networks that expose local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4463E-9E9C-1E4F-A6BE-AC61C269B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59" y="4799249"/>
            <a:ext cx="3358677" cy="734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0C58F-0C9B-F1E6-8176-7FBD7B13E793}"/>
              </a:ext>
            </a:extLst>
          </p:cNvPr>
          <p:cNvSpPr txBox="1"/>
          <p:nvPr/>
        </p:nvSpPr>
        <p:spPr>
          <a:xfrm>
            <a:off x="720648" y="5982947"/>
            <a:ext cx="1112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Hard Question for Graham: A key advantage of neural networks is high dimensional approximation, how does this work if you have local support?</a:t>
            </a:r>
          </a:p>
        </p:txBody>
      </p:sp>
    </p:spTree>
    <p:extLst>
      <p:ext uri="{BB962C8B-B14F-4D97-AF65-F5344CB8AC3E}">
        <p14:creationId xmlns:p14="http://schemas.microsoft.com/office/powerpoint/2010/main" val="4842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2D69-F495-5732-B9FE-314A32B0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Discontinuities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26F24-EBE2-55C9-EAD2-9F33DE6F2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FECF9-8E1B-4411-0955-D96B7BEB09A2}"/>
              </a:ext>
            </a:extLst>
          </p:cNvPr>
          <p:cNvSpPr txBox="1"/>
          <p:nvPr/>
        </p:nvSpPr>
        <p:spPr>
          <a:xfrm>
            <a:off x="720648" y="6211669"/>
            <a:ext cx="1081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Cai, Z., Choi, J. and Liu, M., 2024. Least-squares neural network (LSNN) method for linear advection-reaction equation: discontinuity interface.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SIAM Journal on Scientific Computing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46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(4), pp.C448-C478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9CEAA-716A-DAC2-5320-9388BB1C0FEA}"/>
              </a:ext>
            </a:extLst>
          </p:cNvPr>
          <p:cNvSpPr txBox="1"/>
          <p:nvPr/>
        </p:nvSpPr>
        <p:spPr>
          <a:xfrm>
            <a:off x="720648" y="810728"/>
            <a:ext cx="10812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Leverage natural “adaptivity” of neural networks to solve for discontinuities in conservation laws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14CFD-FA7F-F32D-0550-A75BA7F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719" y="1800104"/>
            <a:ext cx="7772400" cy="801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1CCC41-372C-A96A-B05E-D26F00FC5128}"/>
              </a:ext>
            </a:extLst>
          </p:cNvPr>
          <p:cNvSpPr txBox="1"/>
          <p:nvPr/>
        </p:nvSpPr>
        <p:spPr>
          <a:xfrm>
            <a:off x="720648" y="2701117"/>
            <a:ext cx="840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computed with adaptive quadrature and “upwind” derivative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C8BA3-39F6-7A29-643D-83EF499F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87" y="3411361"/>
            <a:ext cx="10345064" cy="6766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3A27F-DF75-E6CB-5A91-36EBA27581FB}"/>
              </a:ext>
            </a:extLst>
          </p:cNvPr>
          <p:cNvSpPr txBox="1"/>
          <p:nvPr/>
        </p:nvSpPr>
        <p:spPr>
          <a:xfrm>
            <a:off x="3056430" y="4465312"/>
            <a:ext cx="1284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Upwind Derivative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104D3-BCBD-6237-1960-D5A7AC2C43EE}"/>
              </a:ext>
            </a:extLst>
          </p:cNvPr>
          <p:cNvSpPr txBox="1"/>
          <p:nvPr/>
        </p:nvSpPr>
        <p:spPr>
          <a:xfrm>
            <a:off x="8359939" y="3947534"/>
            <a:ext cx="2419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Boundary Penalty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0E83A-5A39-ABF1-3194-E0E6404E1C53}"/>
              </a:ext>
            </a:extLst>
          </p:cNvPr>
          <p:cNvSpPr txBox="1"/>
          <p:nvPr/>
        </p:nvSpPr>
        <p:spPr>
          <a:xfrm>
            <a:off x="4341220" y="3947534"/>
            <a:ext cx="228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Volume Integral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D7AD35-D54D-E165-8063-605F3FACA489}"/>
              </a:ext>
            </a:extLst>
          </p:cNvPr>
          <p:cNvCxnSpPr>
            <a:cxnSpLocks/>
          </p:cNvCxnSpPr>
          <p:nvPr/>
        </p:nvCxnSpPr>
        <p:spPr>
          <a:xfrm flipV="1">
            <a:off x="3698825" y="3877505"/>
            <a:ext cx="0" cy="586874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1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6AB2-55CB-5781-3FA3-01D605AFC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Discontinuities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FD033-7049-A1B5-0E0C-DD91C4336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07743-D78D-0266-5FF9-E0460FCE7DDD}"/>
              </a:ext>
            </a:extLst>
          </p:cNvPr>
          <p:cNvSpPr txBox="1"/>
          <p:nvPr/>
        </p:nvSpPr>
        <p:spPr>
          <a:xfrm>
            <a:off x="720648" y="6211669"/>
            <a:ext cx="1081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Cai, Z., Choi, J. and Liu, M., 2024. Least-squares neural network (LSNN) method for linear advection-reaction equation: discontinuity interface.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SIAM Journal on Scientific Computing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46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(4), pp.C448-C478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C85DC-551C-58A6-B274-322B5D29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90" y="810728"/>
            <a:ext cx="8482058" cy="3487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106A3-E5E7-C74A-5E1F-F2D0B9CABBD5}"/>
                  </a:ext>
                </a:extLst>
              </p:cNvPr>
              <p:cNvSpPr txBox="1"/>
              <p:nvPr/>
            </p:nvSpPr>
            <p:spPr>
              <a:xfrm>
                <a:off x="720647" y="4654693"/>
                <a:ext cx="111546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There exists a </a:t>
                </a:r>
                <a:r>
                  <a:rPr lang="en-US" sz="2400" dirty="0" err="1"/>
                  <a:t>ReLU</a:t>
                </a:r>
                <a:r>
                  <a:rPr lang="en-US" sz="2400" dirty="0"/>
                  <a:t> NN with depth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d>
                          <m:dPr>
                            <m:begChr m:val=""/>
                            <m:endChr m:val="⌉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dirty="0"/>
                  <a:t> approximating a d-dimensional step function generated by advection-reaction to a prescribed accuracy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helps define a required bound for a hyper parameter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9106A3-E5E7-C74A-5E1F-F2D0B9CAB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7" y="4654693"/>
                <a:ext cx="11154677" cy="1200329"/>
              </a:xfrm>
              <a:prstGeom prst="rect">
                <a:avLst/>
              </a:prstGeom>
              <a:blipFill>
                <a:blip r:embed="rId3"/>
                <a:stretch>
                  <a:fillRect l="-795" t="-49474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3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p-Down Arrow 16">
            <a:extLst>
              <a:ext uri="{FF2B5EF4-FFF2-40B4-BE49-F238E27FC236}">
                <a16:creationId xmlns:a16="http://schemas.microsoft.com/office/drawing/2014/main" id="{AD570762-04A2-E1DC-4AF6-F94576DE9EA1}"/>
              </a:ext>
            </a:extLst>
          </p:cNvPr>
          <p:cNvSpPr/>
          <p:nvPr/>
        </p:nvSpPr>
        <p:spPr>
          <a:xfrm>
            <a:off x="10645290" y="3333596"/>
            <a:ext cx="484632" cy="121615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1D47A-1A08-8974-03D0-0E3AD2AE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Discontinuities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A3976-5B5A-0973-154A-759E7DC3B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E0FE-B5FD-861B-834C-D3F36482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27" y="1060491"/>
            <a:ext cx="290322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9B374-D5C4-6D6F-1C3D-B4F65FD9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990" y="1060623"/>
            <a:ext cx="2612898" cy="246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C2134-44D2-5C4A-6CB0-91283519C948}"/>
              </a:ext>
            </a:extLst>
          </p:cNvPr>
          <p:cNvSpPr txBox="1"/>
          <p:nvPr/>
        </p:nvSpPr>
        <p:spPr>
          <a:xfrm>
            <a:off x="4798165" y="750901"/>
            <a:ext cx="150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9D9B86-CDA8-ED82-EE6F-C164D62DB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794" y="1060491"/>
            <a:ext cx="2612899" cy="246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6A0D0-5EFE-FC70-A95A-8D237B3C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794" y="4385747"/>
            <a:ext cx="2612898" cy="2468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B06B2-3B29-2EE9-B408-544FD1E9B0B7}"/>
              </a:ext>
            </a:extLst>
          </p:cNvPr>
          <p:cNvSpPr txBox="1"/>
          <p:nvPr/>
        </p:nvSpPr>
        <p:spPr>
          <a:xfrm>
            <a:off x="7526418" y="4016415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2-5-5-1 </a:t>
            </a:r>
            <a:r>
              <a:rPr lang="en-US" dirty="0" err="1"/>
              <a:t>ReLU</a:t>
            </a:r>
            <a:r>
              <a:rPr lang="en-US" dirty="0"/>
              <a:t> 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198B7-6955-CB1A-4BBA-6F3F7C2E1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9692" y="1280707"/>
            <a:ext cx="2163674" cy="2028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071F0-AB97-A11F-8A5B-F43E765A8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692" y="4589053"/>
            <a:ext cx="2163674" cy="2028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60D3AE-08CC-66CB-566D-0B218C249913}"/>
              </a:ext>
            </a:extLst>
          </p:cNvPr>
          <p:cNvSpPr txBox="1"/>
          <p:nvPr/>
        </p:nvSpPr>
        <p:spPr>
          <a:xfrm>
            <a:off x="7503175" y="746354"/>
            <a:ext cx="179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2-300-1 </a:t>
            </a:r>
            <a:r>
              <a:rPr lang="en-US" dirty="0" err="1"/>
              <a:t>ReLU</a:t>
            </a:r>
            <a:r>
              <a:rPr lang="en-US" dirty="0"/>
              <a:t> 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8F4C4-4FE7-3C18-EFA5-4217AD5F55E8}"/>
              </a:ext>
            </a:extLst>
          </p:cNvPr>
          <p:cNvSpPr txBox="1"/>
          <p:nvPr/>
        </p:nvSpPr>
        <p:spPr>
          <a:xfrm>
            <a:off x="1655079" y="750901"/>
            <a:ext cx="15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Setup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609E0A-DF30-9589-FBFE-D988287F07D0}"/>
              </a:ext>
            </a:extLst>
          </p:cNvPr>
          <p:cNvSpPr txBox="1"/>
          <p:nvPr/>
        </p:nvSpPr>
        <p:spPr>
          <a:xfrm>
            <a:off x="10218577" y="3787784"/>
            <a:ext cx="13380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Breaking Planes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97D73E-5197-BC04-8645-8E1E55094D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078" y="3831220"/>
            <a:ext cx="4563999" cy="10492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C9E209-886C-4792-DF36-DEC54DC4A3DE}"/>
              </a:ext>
            </a:extLst>
          </p:cNvPr>
          <p:cNvSpPr txBox="1"/>
          <p:nvPr/>
        </p:nvSpPr>
        <p:spPr>
          <a:xfrm>
            <a:off x="720648" y="4879842"/>
            <a:ext cx="6456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Uses Adam for 200k iterations with an adaptive learning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2769C-51DA-E114-AA8E-0404265F52B4}"/>
              </a:ext>
            </a:extLst>
          </p:cNvPr>
          <p:cNvSpPr txBox="1"/>
          <p:nvPr/>
        </p:nvSpPr>
        <p:spPr>
          <a:xfrm>
            <a:off x="720648" y="5861309"/>
            <a:ext cx="6225312" cy="7078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Z. Cai and collaborators T. Ding, A. </a:t>
            </a:r>
            <a:r>
              <a:rPr lang="en-US" sz="2000" dirty="0" err="1"/>
              <a:t>Doktorova</a:t>
            </a:r>
            <a:r>
              <a:rPr lang="en-US" sz="2000" dirty="0"/>
              <a:t>, and C. Herrera have talks with related approaches</a:t>
            </a:r>
          </a:p>
        </p:txBody>
      </p:sp>
    </p:spTree>
    <p:extLst>
      <p:ext uri="{BB962C8B-B14F-4D97-AF65-F5344CB8AC3E}">
        <p14:creationId xmlns:p14="http://schemas.microsoft.com/office/powerpoint/2010/main" val="66558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E299A04-CEE3-7467-99F6-221EBEA7B684}"/>
              </a:ext>
            </a:extLst>
          </p:cNvPr>
          <p:cNvSpPr txBox="1"/>
          <p:nvPr/>
        </p:nvSpPr>
        <p:spPr>
          <a:xfrm>
            <a:off x="720648" y="810728"/>
            <a:ext cx="10747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Recent work takes a similar approach for Stokes flow solving for a neural net solution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Integral uses Riemann sums over point clouds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8C315-7F12-BA0E-F07F-D5229D03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Least Squares Stokes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C4BCF-B727-E976-EDB8-870BB050B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0110-0C17-50C9-4738-F3A2673476DD}"/>
              </a:ext>
            </a:extLst>
          </p:cNvPr>
          <p:cNvSpPr txBox="1"/>
          <p:nvPr/>
        </p:nvSpPr>
        <p:spPr>
          <a:xfrm>
            <a:off x="720648" y="6150114"/>
            <a:ext cx="10795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From: Meissner, Huynh, </a:t>
            </a:r>
            <a:r>
              <a:rPr lang="en-US" sz="2000" dirty="0" err="1"/>
              <a:t>Kuberry</a:t>
            </a:r>
            <a:r>
              <a:rPr lang="en-US" sz="2000" dirty="0"/>
              <a:t>, </a:t>
            </a:r>
            <a:r>
              <a:rPr lang="en-US" sz="2000" dirty="0" err="1"/>
              <a:t>Bochev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000000"/>
                </a:solidFill>
                <a:effectLst/>
              </a:rPr>
              <a:t>A deep least-squares method for the Stokes equations, Accepted to CAMWA, 2025.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78DBC-DEBF-13DF-E82F-14BDAC3D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61" y="1537571"/>
            <a:ext cx="10345064" cy="61009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7F17B77-2A59-BCFE-5E66-8757D16FCEA1}"/>
              </a:ext>
            </a:extLst>
          </p:cNvPr>
          <p:cNvSpPr>
            <a:spLocks noChangeAspect="1"/>
          </p:cNvSpPr>
          <p:nvPr/>
        </p:nvSpPr>
        <p:spPr>
          <a:xfrm>
            <a:off x="4761781" y="1780224"/>
            <a:ext cx="274320" cy="2743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757361-5B99-95D1-AEB7-CC7BF07027E7}"/>
              </a:ext>
            </a:extLst>
          </p:cNvPr>
          <p:cNvSpPr>
            <a:spLocks noChangeAspect="1"/>
          </p:cNvSpPr>
          <p:nvPr/>
        </p:nvSpPr>
        <p:spPr>
          <a:xfrm>
            <a:off x="7087753" y="1745718"/>
            <a:ext cx="274320" cy="2743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14A921-A3A3-5CA6-53B3-38516AE2F28C}"/>
              </a:ext>
            </a:extLst>
          </p:cNvPr>
          <p:cNvSpPr>
            <a:spLocks noChangeAspect="1"/>
          </p:cNvSpPr>
          <p:nvPr/>
        </p:nvSpPr>
        <p:spPr>
          <a:xfrm>
            <a:off x="8844667" y="1742842"/>
            <a:ext cx="274320" cy="2743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FD694C-C106-112B-1D6B-76B1C6724A13}"/>
              </a:ext>
            </a:extLst>
          </p:cNvPr>
          <p:cNvSpPr>
            <a:spLocks noChangeAspect="1"/>
          </p:cNvSpPr>
          <p:nvPr/>
        </p:nvSpPr>
        <p:spPr>
          <a:xfrm>
            <a:off x="10618832" y="1739965"/>
            <a:ext cx="274320" cy="27432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30A16C-C22F-D68B-3B33-FA6DE116184F}"/>
              </a:ext>
            </a:extLst>
          </p:cNvPr>
          <p:cNvSpPr txBox="1"/>
          <p:nvPr/>
        </p:nvSpPr>
        <p:spPr>
          <a:xfrm>
            <a:off x="720648" y="3055355"/>
            <a:ext cx="658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Interesting discussion on impact of choice of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AD00FFB-939C-0477-0F69-D381D114E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08272"/>
                  </p:ext>
                </p:extLst>
              </p:nvPr>
            </p:nvGraphicFramePr>
            <p:xfrm>
              <a:off x="2852935" y="3658538"/>
              <a:ext cx="6530501" cy="2244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1181">
                      <a:extLst>
                        <a:ext uri="{9D8B030D-6E8A-4147-A177-3AD203B41FA5}">
                          <a16:colId xmlns:a16="http://schemas.microsoft.com/office/drawing/2014/main" val="728408569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2248808532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87272183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621615128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2289648214"/>
                        </a:ext>
                      </a:extLst>
                    </a:gridCol>
                  </a:tblGrid>
                  <a:tr h="39036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Method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463382196"/>
                      </a:ext>
                    </a:extLst>
                  </a:tr>
                  <a:tr h="33251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Norm Equivalent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988155216"/>
                      </a:ext>
                    </a:extLst>
                  </a:tr>
                  <a:tr h="33251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PINNS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4085866256"/>
                      </a:ext>
                    </a:extLst>
                  </a:tr>
                  <a:tr h="33251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PINNS + Sobolev Training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3547810088"/>
                      </a:ext>
                    </a:extLst>
                  </a:tr>
                  <a:tr h="33251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Weaker Trace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714368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8AD00FFB-939C-0477-0F69-D381D114E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08272"/>
                  </p:ext>
                </p:extLst>
              </p:nvPr>
            </p:nvGraphicFramePr>
            <p:xfrm>
              <a:off x="2852935" y="3658538"/>
              <a:ext cx="6530501" cy="2244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1181">
                      <a:extLst>
                        <a:ext uri="{9D8B030D-6E8A-4147-A177-3AD203B41FA5}">
                          <a16:colId xmlns:a16="http://schemas.microsoft.com/office/drawing/2014/main" val="728408569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2248808532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87272183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621615128"/>
                        </a:ext>
                      </a:extLst>
                    </a:gridCol>
                    <a:gridCol w="754830">
                      <a:extLst>
                        <a:ext uri="{9D8B030D-6E8A-4147-A177-3AD203B41FA5}">
                          <a16:colId xmlns:a16="http://schemas.microsoft.com/office/drawing/2014/main" val="2289648214"/>
                        </a:ext>
                      </a:extLst>
                    </a:gridCol>
                  </a:tblGrid>
                  <a:tr h="44888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Method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1564" marB="41564" anchor="ctr">
                        <a:blipFill>
                          <a:blip r:embed="rId3"/>
                          <a:stretch>
                            <a:fillRect l="-471186" t="-14286" r="-308475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1564" marB="41564" anchor="ctr">
                        <a:blipFill>
                          <a:blip r:embed="rId3"/>
                          <a:stretch>
                            <a:fillRect l="-561667" t="-14286" r="-203333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1564" marB="41564" anchor="ctr">
                        <a:blipFill>
                          <a:blip r:embed="rId3"/>
                          <a:stretch>
                            <a:fillRect l="-672881" t="-14286" r="-106780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41564" marB="41564" anchor="ctr">
                        <a:blipFill>
                          <a:blip r:embed="rId3"/>
                          <a:stretch>
                            <a:fillRect l="-760000" t="-14286" r="-5000" b="-4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3382196"/>
                      </a:ext>
                    </a:extLst>
                  </a:tr>
                  <a:tr h="44888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Norm Equivalent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3/2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988155216"/>
                      </a:ext>
                    </a:extLst>
                  </a:tr>
                  <a:tr h="44888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PINNS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4085866256"/>
                      </a:ext>
                    </a:extLst>
                  </a:tr>
                  <a:tr h="44888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PINNS + Sobolev Training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3547810088"/>
                      </a:ext>
                    </a:extLst>
                  </a:tr>
                  <a:tr h="448888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Weaker Trace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marT="41564" marB="41564" anchor="ctr"/>
                    </a:tc>
                    <a:extLst>
                      <a:ext uri="{0D108BD9-81ED-4DB2-BD59-A6C34878D82A}">
                        <a16:rowId xmlns:a16="http://schemas.microsoft.com/office/drawing/2014/main" val="7143681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673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7F68-ADD9-D74E-892A-4C6684E0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Architecture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E27C0C2-D553-354F-B567-12B46B87321D}"/>
              </a:ext>
            </a:extLst>
          </p:cNvPr>
          <p:cNvGraphicFramePr>
            <a:graphicFrameLocks noGrp="1"/>
          </p:cNvGraphicFramePr>
          <p:nvPr/>
        </p:nvGraphicFramePr>
        <p:xfrm>
          <a:off x="720648" y="1741522"/>
          <a:ext cx="6069619" cy="29234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85931">
                  <a:extLst>
                    <a:ext uri="{9D8B030D-6E8A-4147-A177-3AD203B41FA5}">
                      <a16:colId xmlns:a16="http://schemas.microsoft.com/office/drawing/2014/main" val="2631280420"/>
                    </a:ext>
                  </a:extLst>
                </a:gridCol>
                <a:gridCol w="4783688">
                  <a:extLst>
                    <a:ext uri="{9D8B030D-6E8A-4147-A177-3AD203B41FA5}">
                      <a16:colId xmlns:a16="http://schemas.microsoft.com/office/drawing/2014/main" val="865678272"/>
                    </a:ext>
                  </a:extLst>
                </a:gridCol>
              </a:tblGrid>
              <a:tr h="97449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Update Rule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               </a:t>
                      </a:r>
                    </a:p>
                  </a:txBody>
                  <a:tcPr marL="77724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819319334"/>
                  </a:ext>
                </a:extLst>
              </a:tr>
              <a:tr h="974496">
                <a:tc>
                  <a:txBody>
                    <a:bodyPr/>
                    <a:lstStyle/>
                    <a:p>
                      <a:r>
                        <a:rPr lang="en-US" sz="2400" dirty="0"/>
                        <a:t>Feed Forward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374283"/>
                  </a:ext>
                </a:extLst>
              </a:tr>
              <a:tr h="974496">
                <a:tc>
                  <a:txBody>
                    <a:bodyPr/>
                    <a:lstStyle/>
                    <a:p>
                      <a:r>
                        <a:rPr lang="en-US" sz="2400" dirty="0" err="1"/>
                        <a:t>ResNet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69579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6C2E61D-C03C-E54C-B648-2C411BA4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26" y="3049081"/>
            <a:ext cx="2910218" cy="3530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3FA88-2217-A149-BD65-692D1D9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66" y="4001240"/>
            <a:ext cx="3635386" cy="3530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A2BB9B-07EA-F541-B679-E6AE4854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312" y="2042258"/>
            <a:ext cx="1316755" cy="353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7F1792-D17F-E946-A10D-90A963C35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911" y="2148345"/>
            <a:ext cx="5036618" cy="25075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089297-5E6A-7546-BBE9-EE82FAF91E7B}"/>
              </a:ext>
            </a:extLst>
          </p:cNvPr>
          <p:cNvSpPr txBox="1"/>
          <p:nvPr/>
        </p:nvSpPr>
        <p:spPr>
          <a:xfrm>
            <a:off x="2386776" y="5486590"/>
            <a:ext cx="2778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Weighting Matrix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C40-47E7-3D4A-823D-70EA3FA93D58}"/>
              </a:ext>
            </a:extLst>
          </p:cNvPr>
          <p:cNvSpPr txBox="1"/>
          <p:nvPr/>
        </p:nvSpPr>
        <p:spPr>
          <a:xfrm>
            <a:off x="4634770" y="5018053"/>
            <a:ext cx="1844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Bias Vector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097316-3584-8D46-AE08-F9822AF8487B}"/>
              </a:ext>
            </a:extLst>
          </p:cNvPr>
          <p:cNvSpPr txBox="1"/>
          <p:nvPr/>
        </p:nvSpPr>
        <p:spPr>
          <a:xfrm>
            <a:off x="487490" y="5057180"/>
            <a:ext cx="308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ACD9"/>
                </a:solidFill>
              </a:rPr>
              <a:t>Activation Function</a:t>
            </a:r>
            <a:endParaRPr lang="en-US" sz="28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6FA43-73E2-BB40-90FA-B843AAF8E98F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3775810" y="4354283"/>
            <a:ext cx="891973" cy="1132307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8C1D5A-5E35-FC41-B646-DF9B8FA76011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556914" y="4391235"/>
            <a:ext cx="192934" cy="626818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21D83B-2F36-2941-9B21-1D2F19A0AC48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V="1">
            <a:off x="2029110" y="4354283"/>
            <a:ext cx="2109549" cy="702897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61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7B3F-B8FC-3ED1-CA43-A8FF50B6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Least Squares Stokes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C77E4C-D2AA-2C45-3644-3F4537490A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01EDB-1A98-1B61-E6AB-80EABDD83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00" y="3765439"/>
            <a:ext cx="2910541" cy="2430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AD6FE-F503-5642-1149-841B08A2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5" y="1398932"/>
            <a:ext cx="2095500" cy="203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52205-5B9F-2632-C6A5-CB157CC63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546" y="1078460"/>
            <a:ext cx="4276636" cy="360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98B12-9259-A790-A0C8-BAAAFCA73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086" y="1078460"/>
            <a:ext cx="4276636" cy="3607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C5CF3-0EA3-4476-A731-221C8302098E}"/>
              </a:ext>
            </a:extLst>
          </p:cNvPr>
          <p:cNvSpPr txBox="1"/>
          <p:nvPr/>
        </p:nvSpPr>
        <p:spPr>
          <a:xfrm>
            <a:off x="9182028" y="709128"/>
            <a:ext cx="152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MSE Residuals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C6CCF-576E-0E77-522A-DA52D9A12949}"/>
              </a:ext>
            </a:extLst>
          </p:cNvPr>
          <p:cNvSpPr txBox="1"/>
          <p:nvPr/>
        </p:nvSpPr>
        <p:spPr>
          <a:xfrm>
            <a:off x="4578340" y="709128"/>
            <a:ext cx="17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Relative L2 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EF1D1D-52BA-0834-67C0-953D296A6124}"/>
              </a:ext>
            </a:extLst>
          </p:cNvPr>
          <p:cNvSpPr txBox="1"/>
          <p:nvPr/>
        </p:nvSpPr>
        <p:spPr>
          <a:xfrm>
            <a:off x="902320" y="810728"/>
            <a:ext cx="15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Problem Setup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1EA72C-C53F-69DC-F5B6-3DACD4F1BD84}"/>
              </a:ext>
            </a:extLst>
          </p:cNvPr>
          <p:cNvCxnSpPr>
            <a:cxnSpLocks/>
          </p:cNvCxnSpPr>
          <p:nvPr/>
        </p:nvCxnSpPr>
        <p:spPr>
          <a:xfrm>
            <a:off x="3183943" y="895866"/>
            <a:ext cx="0" cy="52890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26B483-DDC1-9679-7641-23EB1EF71A02}"/>
              </a:ext>
            </a:extLst>
          </p:cNvPr>
          <p:cNvCxnSpPr>
            <a:cxnSpLocks/>
          </p:cNvCxnSpPr>
          <p:nvPr/>
        </p:nvCxnSpPr>
        <p:spPr>
          <a:xfrm>
            <a:off x="7679743" y="895866"/>
            <a:ext cx="0" cy="38539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A7AE0A-0151-D92F-5722-F9F493C5F31E}"/>
              </a:ext>
            </a:extLst>
          </p:cNvPr>
          <p:cNvGrpSpPr/>
          <p:nvPr/>
        </p:nvGrpSpPr>
        <p:grpSpPr>
          <a:xfrm>
            <a:off x="8534399" y="4919134"/>
            <a:ext cx="3472149" cy="1537909"/>
            <a:chOff x="4405318" y="5059708"/>
            <a:chExt cx="3472149" cy="15379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AAB558E-6D03-8CF9-2D64-C030329BC8C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 r="60008"/>
            <a:stretch/>
          </p:blipFill>
          <p:spPr>
            <a:xfrm>
              <a:off x="4405318" y="5059708"/>
              <a:ext cx="585781" cy="15379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BD9A08-5E7F-82D7-74F0-23ADD9AC2493}"/>
                </a:ext>
              </a:extLst>
            </p:cNvPr>
            <p:cNvSpPr txBox="1"/>
            <p:nvPr/>
          </p:nvSpPr>
          <p:spPr>
            <a:xfrm>
              <a:off x="5095936" y="5438974"/>
              <a:ext cx="1928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Norm Equivalent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F9F164-2E74-F6BB-7025-62CCB7A636CE}"/>
                </a:ext>
              </a:extLst>
            </p:cNvPr>
            <p:cNvSpPr txBox="1"/>
            <p:nvPr/>
          </p:nvSpPr>
          <p:spPr>
            <a:xfrm>
              <a:off x="5095936" y="5818240"/>
              <a:ext cx="830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PINNS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3324BB-EA3D-9C77-CA05-2F08682A0712}"/>
                </a:ext>
              </a:extLst>
            </p:cNvPr>
            <p:cNvSpPr txBox="1"/>
            <p:nvPr/>
          </p:nvSpPr>
          <p:spPr>
            <a:xfrm>
              <a:off x="5095936" y="6197507"/>
              <a:ext cx="2781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PINNS + Sobolev Training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DAB76C-F858-F794-EABB-647A6592E2FE}"/>
                </a:ext>
              </a:extLst>
            </p:cNvPr>
            <p:cNvSpPr txBox="1"/>
            <p:nvPr/>
          </p:nvSpPr>
          <p:spPr>
            <a:xfrm>
              <a:off x="5095936" y="5059708"/>
              <a:ext cx="16668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Weaker Trace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23B4F4-32C1-F143-7F04-6EFDBB9155FE}"/>
              </a:ext>
            </a:extLst>
          </p:cNvPr>
          <p:cNvSpPr txBox="1"/>
          <p:nvPr/>
        </p:nvSpPr>
        <p:spPr>
          <a:xfrm>
            <a:off x="3427988" y="4765996"/>
            <a:ext cx="4647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Why is this interesting?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Choice of norm has strong impact on error (like Cai’s work too!)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Obvious PINNS choice is the wrong one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600245-8378-FDF1-23DD-2423239CE7BA}"/>
              </a:ext>
            </a:extLst>
          </p:cNvPr>
          <p:cNvSpPr txBox="1"/>
          <p:nvPr/>
        </p:nvSpPr>
        <p:spPr>
          <a:xfrm>
            <a:off x="390449" y="6273696"/>
            <a:ext cx="658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Meissner, Huynh, </a:t>
            </a:r>
            <a:r>
              <a:rPr lang="en-US" dirty="0" err="1"/>
              <a:t>Kuberry</a:t>
            </a:r>
            <a:r>
              <a:rPr lang="en-US" dirty="0"/>
              <a:t>, </a:t>
            </a:r>
            <a:r>
              <a:rPr lang="en-US" dirty="0" err="1"/>
              <a:t>Bochev</a:t>
            </a:r>
            <a:r>
              <a:rPr lang="en-US" dirty="0"/>
              <a:t>, </a:t>
            </a:r>
            <a:r>
              <a:rPr lang="en-US" dirty="0">
                <a:solidFill>
                  <a:srgbClr val="000000"/>
                </a:solidFill>
                <a:effectLst/>
              </a:rPr>
              <a:t>A deep least-squares method for the Stokes equations, Accepted to CAMWA, 2025.</a:t>
            </a:r>
          </a:p>
        </p:txBody>
      </p:sp>
    </p:spTree>
    <p:extLst>
      <p:ext uri="{BB962C8B-B14F-4D97-AF65-F5344CB8AC3E}">
        <p14:creationId xmlns:p14="http://schemas.microsoft.com/office/powerpoint/2010/main" val="8181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D2D0-A38C-01D2-7B94-821B1106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0948-ECD9-9DD3-794E-D776C0BE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Approx. with NN: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D1B88-57D4-1EF4-6D2F-C5F6C5F4E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01BBE-46F4-FB12-E02D-F5112BAC81B0}"/>
              </a:ext>
            </a:extLst>
          </p:cNvPr>
          <p:cNvSpPr txBox="1"/>
          <p:nvPr/>
        </p:nvSpPr>
        <p:spPr>
          <a:xfrm>
            <a:off x="720648" y="5982947"/>
            <a:ext cx="11128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Question: To what extent can/should neural networks replace classical </a:t>
            </a:r>
            <a:r>
              <a:rPr lang="en-US" sz="2400" b="1" dirty="0" err="1">
                <a:solidFill>
                  <a:srgbClr val="0070C0"/>
                </a:solidFill>
              </a:rPr>
              <a:t>discretizations</a:t>
            </a:r>
            <a:r>
              <a:rPr lang="en-US" sz="2400" b="1" dirty="0">
                <a:solidFill>
                  <a:srgbClr val="0070C0"/>
                </a:solidFill>
              </a:rPr>
              <a:t>? What are the major gaps? What are the advantages?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771E1-F319-5D0A-553A-82D74349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50"/>
          <a:stretch/>
        </p:blipFill>
        <p:spPr>
          <a:xfrm>
            <a:off x="8773717" y="597571"/>
            <a:ext cx="2700966" cy="2969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6D0FD-B243-5CD6-161C-CECCE585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07" y="3715502"/>
            <a:ext cx="5596815" cy="2249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F8F98-6E61-28CE-A79C-8470BE49D84D}"/>
              </a:ext>
            </a:extLst>
          </p:cNvPr>
          <p:cNvSpPr txBox="1"/>
          <p:nvPr/>
        </p:nvSpPr>
        <p:spPr>
          <a:xfrm>
            <a:off x="720648" y="810728"/>
            <a:ext cx="615079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Neural networks build an approximation space used in a variational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Least squares is a natural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Proper formulation of loss eliminates “generalization error” at convergence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Others (not least squares)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W. E, B. Yu, </a:t>
            </a:r>
            <a:r>
              <a:rPr lang="en-US" sz="2000" b="1" dirty="0"/>
              <a:t>Deep Ritz</a:t>
            </a:r>
            <a:r>
              <a:rPr lang="en-US" sz="2000" dirty="0"/>
              <a:t>, Communications in Mathematics and Statistics, 2018.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M. Ainsworth, J. Dong, </a:t>
            </a:r>
            <a:r>
              <a:rPr lang="en-US" sz="2000" b="1" dirty="0" err="1"/>
              <a:t>Galerkin</a:t>
            </a:r>
            <a:r>
              <a:rPr lang="en-US" sz="2000" b="1" dirty="0"/>
              <a:t> Neural Networks</a:t>
            </a:r>
            <a:r>
              <a:rPr lang="en-US" sz="2000" dirty="0"/>
              <a:t>, SISC, 2021 (Adaptive)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287F05-CF1C-061E-D2F4-5657CD1F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97" r="1534"/>
          <a:stretch/>
        </p:blipFill>
        <p:spPr>
          <a:xfrm>
            <a:off x="991798" y="2226718"/>
            <a:ext cx="7643032" cy="5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3FB3-B726-87FF-842C-A41FCC80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Training Transformers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3B8E1-1590-CB99-E140-67B72E2B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A452C-44E2-2628-E702-7A3B47CCD282}"/>
              </a:ext>
            </a:extLst>
          </p:cNvPr>
          <p:cNvSpPr txBox="1"/>
          <p:nvPr/>
        </p:nvSpPr>
        <p:spPr>
          <a:xfrm>
            <a:off x="484348" y="6089231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Zou, L., Zhang, H. and Deng, Y., A Multi-Level Framework for Accelerating Training Transformer Models.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Twelfth International Conference on Learning Representations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2024.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923E4-7091-936F-4B2A-DCB3591B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10" y="3527034"/>
            <a:ext cx="9134522" cy="3464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D6147-20D9-EC9D-9EF2-69487FC4B66D}"/>
              </a:ext>
            </a:extLst>
          </p:cNvPr>
          <p:cNvSpPr txBox="1"/>
          <p:nvPr/>
        </p:nvSpPr>
        <p:spPr>
          <a:xfrm>
            <a:off x="806824" y="954741"/>
            <a:ext cx="76924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Nested Iteration is a common approach (“transfer learning”)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a coarse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Transfer parameters to fine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 fine network</a:t>
            </a:r>
          </a:p>
        </p:txBody>
      </p:sp>
    </p:spTree>
    <p:extLst>
      <p:ext uri="{BB962C8B-B14F-4D97-AF65-F5344CB8AC3E}">
        <p14:creationId xmlns:p14="http://schemas.microsoft.com/office/powerpoint/2010/main" val="7022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C0A0-761F-9FF8-5AF0-0087CBA1C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1E78-1AA4-5E2B-8842-A8465004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Training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A5BCE-9D2A-476E-CDA1-962F5227C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8D47A-286B-9D52-EA77-B2A76565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33" y="1754326"/>
            <a:ext cx="3721100" cy="49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BC517-7F86-B89C-0B9F-E6936A123D38}"/>
              </a:ext>
            </a:extLst>
          </p:cNvPr>
          <p:cNvSpPr txBox="1"/>
          <p:nvPr/>
        </p:nvSpPr>
        <p:spPr>
          <a:xfrm>
            <a:off x="720648" y="932087"/>
            <a:ext cx="6297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 updates in SGD look like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A1EEF0-1C0C-D8C8-9286-66380AA7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52" y="3334465"/>
            <a:ext cx="5839519" cy="30317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6D8A93-0DA7-2D6C-472B-1295E97EAF64}"/>
              </a:ext>
            </a:extLst>
          </p:cNvPr>
          <p:cNvSpPr txBox="1"/>
          <p:nvPr/>
        </p:nvSpPr>
        <p:spPr>
          <a:xfrm>
            <a:off x="720648" y="2562203"/>
            <a:ext cx="620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adjoint method/backpropagation</a:t>
            </a:r>
            <a:r>
              <a:rPr lang="en-US" sz="2400" b="1" dirty="0"/>
              <a:t> </a:t>
            </a:r>
            <a:r>
              <a:rPr lang="en-US" sz="2400" dirty="0"/>
              <a:t>computes the gradient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1C93B8-31F2-352A-71E5-BD4F5325F6EE}"/>
              </a:ext>
            </a:extLst>
          </p:cNvPr>
          <p:cNvSpPr/>
          <p:nvPr/>
        </p:nvSpPr>
        <p:spPr>
          <a:xfrm>
            <a:off x="7320094" y="961870"/>
            <a:ext cx="914400" cy="24915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042E92-69CD-7390-EC81-AA7C13CCED11}"/>
              </a:ext>
            </a:extLst>
          </p:cNvPr>
          <p:cNvSpPr/>
          <p:nvPr/>
        </p:nvSpPr>
        <p:spPr>
          <a:xfrm>
            <a:off x="8490108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E246B-1357-A9ED-ABBF-AE124AC7D622}"/>
              </a:ext>
            </a:extLst>
          </p:cNvPr>
          <p:cNvSpPr/>
          <p:nvPr/>
        </p:nvSpPr>
        <p:spPr>
          <a:xfrm>
            <a:off x="9384398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255364-A6C0-9A12-A697-B575082AED51}"/>
              </a:ext>
            </a:extLst>
          </p:cNvPr>
          <p:cNvSpPr/>
          <p:nvPr/>
        </p:nvSpPr>
        <p:spPr>
          <a:xfrm>
            <a:off x="11099178" y="1586353"/>
            <a:ext cx="395900" cy="12024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E739C-BBB9-FB7E-1F68-5CBCAD822AF9}"/>
              </a:ext>
            </a:extLst>
          </p:cNvPr>
          <p:cNvSpPr/>
          <p:nvPr/>
        </p:nvSpPr>
        <p:spPr>
          <a:xfrm>
            <a:off x="7595818" y="1534899"/>
            <a:ext cx="395900" cy="12538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EA009F-1538-E951-6026-47A771C5F9E0}"/>
              </a:ext>
            </a:extLst>
          </p:cNvPr>
          <p:cNvCxnSpPr>
            <a:cxnSpLocks/>
          </p:cNvCxnSpPr>
          <p:nvPr/>
        </p:nvCxnSpPr>
        <p:spPr>
          <a:xfrm>
            <a:off x="7981406" y="2156187"/>
            <a:ext cx="538688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CC4076-7E1C-109F-E0A3-D46550167308}"/>
              </a:ext>
            </a:extLst>
          </p:cNvPr>
          <p:cNvCxnSpPr>
            <a:cxnSpLocks/>
          </p:cNvCxnSpPr>
          <p:nvPr/>
        </p:nvCxnSpPr>
        <p:spPr>
          <a:xfrm>
            <a:off x="8895372" y="2156187"/>
            <a:ext cx="452244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914720-227F-9A0C-6922-848469AEF967}"/>
              </a:ext>
            </a:extLst>
          </p:cNvPr>
          <p:cNvCxnSpPr>
            <a:cxnSpLocks/>
          </p:cNvCxnSpPr>
          <p:nvPr/>
        </p:nvCxnSpPr>
        <p:spPr>
          <a:xfrm>
            <a:off x="9722895" y="2156187"/>
            <a:ext cx="59158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4BE28-A7E8-BC87-A1D7-89C61002D2E7}"/>
              </a:ext>
            </a:extLst>
          </p:cNvPr>
          <p:cNvCxnSpPr>
            <a:cxnSpLocks/>
          </p:cNvCxnSpPr>
          <p:nvPr/>
        </p:nvCxnSpPr>
        <p:spPr>
          <a:xfrm>
            <a:off x="10239337" y="2149705"/>
            <a:ext cx="454915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F2A14-AF07-65ED-ED23-E41AD09CC3EA}"/>
              </a:ext>
            </a:extLst>
          </p:cNvPr>
          <p:cNvCxnSpPr>
            <a:cxnSpLocks/>
          </p:cNvCxnSpPr>
          <p:nvPr/>
        </p:nvCxnSpPr>
        <p:spPr>
          <a:xfrm>
            <a:off x="10600788" y="2156187"/>
            <a:ext cx="498390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816DD-00EB-A04A-6C98-04EC8B0DFA4F}"/>
              </a:ext>
            </a:extLst>
          </p:cNvPr>
          <p:cNvSpPr/>
          <p:nvPr/>
        </p:nvSpPr>
        <p:spPr>
          <a:xfrm>
            <a:off x="10291526" y="1309532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EF532E-60CF-A833-6BE4-4854C8783059}"/>
                  </a:ext>
                </a:extLst>
              </p:cNvPr>
              <p:cNvSpPr txBox="1"/>
              <p:nvPr/>
            </p:nvSpPr>
            <p:spPr>
              <a:xfrm>
                <a:off x="7652295" y="3012554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01A991-D202-BBEF-71CC-3183D4EC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295" y="3012554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21235B-3504-A34C-F2B1-684F3E7282B1}"/>
                  </a:ext>
                </a:extLst>
              </p:cNvPr>
              <p:cNvSpPr txBox="1"/>
              <p:nvPr/>
            </p:nvSpPr>
            <p:spPr>
              <a:xfrm>
                <a:off x="8425907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64206B-F126-59EB-3719-D0EEF23A2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907" y="3012554"/>
                <a:ext cx="556691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466F306-ECA2-38EC-3AFC-C920093D4316}"/>
                  </a:ext>
                </a:extLst>
              </p:cNvPr>
              <p:cNvSpPr txBox="1"/>
              <p:nvPr/>
            </p:nvSpPr>
            <p:spPr>
              <a:xfrm>
                <a:off x="9351896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1A56C3-860B-50B9-B9FB-BD97AF1B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896" y="3012554"/>
                <a:ext cx="556691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E8E0CE-DD57-1F5F-211F-699D2BBBBED4}"/>
                  </a:ext>
                </a:extLst>
              </p:cNvPr>
              <p:cNvSpPr txBox="1"/>
              <p:nvPr/>
            </p:nvSpPr>
            <p:spPr>
              <a:xfrm>
                <a:off x="10211130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71A41B-767C-BD4F-B9F3-933DA5827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130" y="3012554"/>
                <a:ext cx="556691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51C6BD-4F33-E8C2-EB42-5B2D96D68639}"/>
                  </a:ext>
                </a:extLst>
              </p:cNvPr>
              <p:cNvSpPr txBox="1"/>
              <p:nvPr/>
            </p:nvSpPr>
            <p:spPr>
              <a:xfrm>
                <a:off x="11018782" y="3012554"/>
                <a:ext cx="5566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8F7023-1FD2-0DCC-4586-552E6BB4B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782" y="3012554"/>
                <a:ext cx="55669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706892-13BF-34B8-FD18-9390B848D73C}"/>
              </a:ext>
            </a:extLst>
          </p:cNvPr>
          <p:cNvSpPr/>
          <p:nvPr/>
        </p:nvSpPr>
        <p:spPr>
          <a:xfrm>
            <a:off x="10898732" y="4077323"/>
            <a:ext cx="914400" cy="24915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7BE3C0-0B55-10C2-0946-2B3ABDB99926}"/>
              </a:ext>
            </a:extLst>
          </p:cNvPr>
          <p:cNvSpPr/>
          <p:nvPr/>
        </p:nvSpPr>
        <p:spPr>
          <a:xfrm>
            <a:off x="8538857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6590F2-FBF8-447E-EFDF-9FDC0F7BA41C}"/>
              </a:ext>
            </a:extLst>
          </p:cNvPr>
          <p:cNvSpPr/>
          <p:nvPr/>
        </p:nvSpPr>
        <p:spPr>
          <a:xfrm>
            <a:off x="9433147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C52C42-8B96-29F2-A450-735C505D0A90}"/>
              </a:ext>
            </a:extLst>
          </p:cNvPr>
          <p:cNvSpPr/>
          <p:nvPr/>
        </p:nvSpPr>
        <p:spPr>
          <a:xfrm>
            <a:off x="11147927" y="4721895"/>
            <a:ext cx="395900" cy="120241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Obj. Sens.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8C3E39-FCC1-6D43-7252-E60AD61C7345}"/>
              </a:ext>
            </a:extLst>
          </p:cNvPr>
          <p:cNvSpPr/>
          <p:nvPr/>
        </p:nvSpPr>
        <p:spPr>
          <a:xfrm>
            <a:off x="7644567" y="4670441"/>
            <a:ext cx="395900" cy="125386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DFA1B9-B953-8D95-3F88-59DD67C12E95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030155" y="5291729"/>
            <a:ext cx="50870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E4E8E4-9CF4-8028-D5EF-E51530B008A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944121" y="5291729"/>
            <a:ext cx="48902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BC1752-269B-C814-1FB2-9E6B6E0EA2B9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9829047" y="5291729"/>
            <a:ext cx="534184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E47E36-DC75-6F39-DE89-A85F41449D93}"/>
              </a:ext>
            </a:extLst>
          </p:cNvPr>
          <p:cNvCxnSpPr>
            <a:cxnSpLocks/>
          </p:cNvCxnSpPr>
          <p:nvPr/>
        </p:nvCxnSpPr>
        <p:spPr>
          <a:xfrm>
            <a:off x="10288086" y="5285247"/>
            <a:ext cx="454915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0B9912-42EE-2A88-513E-41520100FBA1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10736175" y="5291729"/>
            <a:ext cx="411752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6160C4-814F-828F-673C-A5FFCC38C7E1}"/>
              </a:ext>
            </a:extLst>
          </p:cNvPr>
          <p:cNvSpPr/>
          <p:nvPr/>
        </p:nvSpPr>
        <p:spPr>
          <a:xfrm>
            <a:off x="10340275" y="4445074"/>
            <a:ext cx="395900" cy="169330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B5E2B1-51F4-7F64-783F-267C71D77694}"/>
              </a:ext>
            </a:extLst>
          </p:cNvPr>
          <p:cNvCxnSpPr>
            <a:cxnSpLocks/>
          </p:cNvCxnSpPr>
          <p:nvPr/>
        </p:nvCxnSpPr>
        <p:spPr>
          <a:xfrm>
            <a:off x="11283044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163A1B-5F98-A44D-2A4D-1CD4D100ED7D}"/>
              </a:ext>
            </a:extLst>
          </p:cNvPr>
          <p:cNvCxnSpPr>
            <a:cxnSpLocks/>
          </p:cNvCxnSpPr>
          <p:nvPr/>
        </p:nvCxnSpPr>
        <p:spPr>
          <a:xfrm>
            <a:off x="10475270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90AFCA-B00D-6312-B39B-683E5EBBD9E5}"/>
              </a:ext>
            </a:extLst>
          </p:cNvPr>
          <p:cNvCxnSpPr>
            <a:cxnSpLocks/>
          </p:cNvCxnSpPr>
          <p:nvPr/>
        </p:nvCxnSpPr>
        <p:spPr>
          <a:xfrm>
            <a:off x="9602179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1C59897-3604-C10C-E5B4-9428BE30AC34}"/>
              </a:ext>
            </a:extLst>
          </p:cNvPr>
          <p:cNvCxnSpPr>
            <a:cxnSpLocks/>
          </p:cNvCxnSpPr>
          <p:nvPr/>
        </p:nvCxnSpPr>
        <p:spPr>
          <a:xfrm>
            <a:off x="8729088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146B30-4FCB-CA91-B377-261315CD30CA}"/>
              </a:ext>
            </a:extLst>
          </p:cNvPr>
          <p:cNvCxnSpPr>
            <a:cxnSpLocks/>
          </p:cNvCxnSpPr>
          <p:nvPr/>
        </p:nvCxnSpPr>
        <p:spPr>
          <a:xfrm>
            <a:off x="7855997" y="3556488"/>
            <a:ext cx="0" cy="8201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590E88-C326-54D5-D65A-45C92B3605BF}"/>
              </a:ext>
            </a:extLst>
          </p:cNvPr>
          <p:cNvSpPr txBox="1"/>
          <p:nvPr/>
        </p:nvSpPr>
        <p:spPr>
          <a:xfrm>
            <a:off x="8400239" y="817209"/>
            <a:ext cx="230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Forward Solve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6A0A44-4342-2960-E5B8-DF2DA30D4332}"/>
              </a:ext>
            </a:extLst>
          </p:cNvPr>
          <p:cNvSpPr txBox="1"/>
          <p:nvPr/>
        </p:nvSpPr>
        <p:spPr>
          <a:xfrm>
            <a:off x="8630526" y="6207985"/>
            <a:ext cx="21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Adjoint Solve</a:t>
            </a:r>
          </a:p>
        </p:txBody>
      </p:sp>
    </p:spTree>
    <p:extLst>
      <p:ext uri="{BB962C8B-B14F-4D97-AF65-F5344CB8AC3E}">
        <p14:creationId xmlns:p14="http://schemas.microsoft.com/office/powerpoint/2010/main" val="139793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07643 0.0011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43 0.00116 L 0.1474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4 0.00116 L 0.22109 0.0011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09 0.00116 L 0.29206 0.001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06758 -0.00371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7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58 -0.00371 L -0.14206 -0.0046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6 -0.00463 L -0.21536 -0.0046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36 -0.00463 L -0.29036 -0.0076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16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17" grpId="0"/>
      <p:bldP spid="18" grpId="0"/>
      <p:bldP spid="19" grpId="0"/>
      <p:bldP spid="20" grpId="0"/>
      <p:bldP spid="21" grpId="0"/>
      <p:bldP spid="24" grpId="0" animBg="1"/>
      <p:bldP spid="24" grpId="1" animBg="1"/>
      <p:bldP spid="24" grpId="2" animBg="1"/>
      <p:bldP spid="24" grpId="3" animBg="1"/>
      <p:bldP spid="24" grpId="4" animBg="1"/>
      <p:bldP spid="43" grpId="0"/>
      <p:bldP spid="43" grpId="1"/>
      <p:bldP spid="4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7CA4-B70E-A944-B76B-B78DFD72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79203A-D91B-BE4B-A0A4-8C9409858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3FDEB8B-A99D-F941-8FFF-000FA9ACF352}"/>
              </a:ext>
            </a:extLst>
          </p:cNvPr>
          <p:cNvGrpSpPr/>
          <p:nvPr/>
        </p:nvGrpSpPr>
        <p:grpSpPr>
          <a:xfrm>
            <a:off x="779389" y="1046247"/>
            <a:ext cx="4188995" cy="900420"/>
            <a:chOff x="793172" y="1258584"/>
            <a:chExt cx="4188995" cy="9004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AFB94D-1BF4-CB4A-A955-F39DFA42E0D1}"/>
                </a:ext>
              </a:extLst>
            </p:cNvPr>
            <p:cNvSpPr/>
            <p:nvPr/>
          </p:nvSpPr>
          <p:spPr>
            <a:xfrm>
              <a:off x="4005488" y="1258584"/>
              <a:ext cx="334749" cy="90041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Final Layer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80443C-7128-8743-A2C7-03A95AA3994D}"/>
                </a:ext>
              </a:extLst>
            </p:cNvPr>
            <p:cNvSpPr/>
            <p:nvPr/>
          </p:nvSpPr>
          <p:spPr>
            <a:xfrm>
              <a:off x="4647418" y="1277060"/>
              <a:ext cx="334749" cy="86346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DDA4A9-E92F-8A4D-8A9B-59C601EFD09C}"/>
                </a:ext>
              </a:extLst>
            </p:cNvPr>
            <p:cNvSpPr/>
            <p:nvPr/>
          </p:nvSpPr>
          <p:spPr>
            <a:xfrm>
              <a:off x="793172" y="1275454"/>
              <a:ext cx="334749" cy="8835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77AD6F-917E-D149-B67E-1E6B2D8B7CE3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340237" y="1708793"/>
              <a:ext cx="307181" cy="2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B52ECF-5389-2249-8E85-479FCBA5C4FB}"/>
                </a:ext>
              </a:extLst>
            </p:cNvPr>
            <p:cNvSpPr/>
            <p:nvPr/>
          </p:nvSpPr>
          <p:spPr>
            <a:xfrm>
              <a:off x="3360897" y="1275454"/>
              <a:ext cx="334749" cy="86607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E63C80-5BDE-D046-8AD0-FD803EEE66FE}"/>
                </a:ext>
              </a:extLst>
            </p:cNvPr>
            <p:cNvSpPr/>
            <p:nvPr/>
          </p:nvSpPr>
          <p:spPr>
            <a:xfrm>
              <a:off x="2718965" y="1275454"/>
              <a:ext cx="334749" cy="86607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CF45DC-C641-A849-9ED5-8638E7CCDDD3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3053714" y="1708493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2DFD35-E784-B049-9368-63D504F3E229}"/>
                </a:ext>
              </a:extLst>
            </p:cNvPr>
            <p:cNvSpPr/>
            <p:nvPr/>
          </p:nvSpPr>
          <p:spPr>
            <a:xfrm>
              <a:off x="2077034" y="1275454"/>
              <a:ext cx="334749" cy="86607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BF34D6-A270-1F4B-B62D-691C668CDF36}"/>
                </a:ext>
              </a:extLst>
            </p:cNvPr>
            <p:cNvSpPr/>
            <p:nvPr/>
          </p:nvSpPr>
          <p:spPr>
            <a:xfrm>
              <a:off x="1435103" y="1275454"/>
              <a:ext cx="334749" cy="86607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1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E9C066-7E43-D54B-9996-54C5BD3FBCE9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1769852" y="1708493"/>
              <a:ext cx="30718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EB20B1E-57B9-2148-9AAF-377031F836DA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1119202" y="1701883"/>
              <a:ext cx="315901" cy="661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B9B4D8-10DD-2D42-B811-9E954CDFB84F}"/>
                </a:ext>
              </a:extLst>
            </p:cNvPr>
            <p:cNvCxnSpPr>
              <a:cxnSpLocks/>
              <a:stCxn id="13" idx="3"/>
              <a:endCxn id="5" idx="1"/>
            </p:cNvCxnSpPr>
            <p:nvPr/>
          </p:nvCxnSpPr>
          <p:spPr>
            <a:xfrm>
              <a:off x="3695646" y="1708493"/>
              <a:ext cx="309842" cy="30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B90F9F9-63A8-624A-889D-EED0779C0E58}"/>
                </a:ext>
              </a:extLst>
            </p:cNvPr>
            <p:cNvCxnSpPr>
              <a:cxnSpLocks/>
              <a:stCxn id="22" idx="3"/>
              <a:endCxn id="14" idx="1"/>
            </p:cNvCxnSpPr>
            <p:nvPr/>
          </p:nvCxnSpPr>
          <p:spPr>
            <a:xfrm>
              <a:off x="2411783" y="1708493"/>
              <a:ext cx="307182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AD2C734-2018-1543-AF40-993ACF887BEB}"/>
              </a:ext>
            </a:extLst>
          </p:cNvPr>
          <p:cNvGrpSpPr/>
          <p:nvPr/>
        </p:nvGrpSpPr>
        <p:grpSpPr>
          <a:xfrm>
            <a:off x="2707840" y="2131391"/>
            <a:ext cx="6754064" cy="865075"/>
            <a:chOff x="3196182" y="3983027"/>
            <a:chExt cx="6754064" cy="86507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288E6A-1B49-8B41-81BC-7267E9D73F11}"/>
                </a:ext>
              </a:extLst>
            </p:cNvPr>
            <p:cNvSpPr/>
            <p:nvPr/>
          </p:nvSpPr>
          <p:spPr>
            <a:xfrm>
              <a:off x="8973567" y="3992153"/>
              <a:ext cx="334749" cy="829574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Final Layer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9F69677-65CA-3243-BD16-5D2AAB1359AD}"/>
                </a:ext>
              </a:extLst>
            </p:cNvPr>
            <p:cNvSpPr/>
            <p:nvPr/>
          </p:nvSpPr>
          <p:spPr>
            <a:xfrm>
              <a:off x="9615497" y="4000054"/>
              <a:ext cx="334749" cy="82957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6626CE7-555A-3543-9275-B4AC7846F218}"/>
                </a:ext>
              </a:extLst>
            </p:cNvPr>
            <p:cNvSpPr/>
            <p:nvPr/>
          </p:nvSpPr>
          <p:spPr>
            <a:xfrm>
              <a:off x="3196182" y="3983027"/>
              <a:ext cx="334749" cy="86507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C4B469-A4BB-7C48-A830-70944812E9BA}"/>
                </a:ext>
              </a:extLst>
            </p:cNvPr>
            <p:cNvCxnSpPr>
              <a:cxnSpLocks/>
              <a:stCxn id="48" idx="3"/>
              <a:endCxn id="49" idx="1"/>
            </p:cNvCxnSpPr>
            <p:nvPr/>
          </p:nvCxnSpPr>
          <p:spPr>
            <a:xfrm>
              <a:off x="9308316" y="4406940"/>
              <a:ext cx="307181" cy="7901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7717312-7E7D-0F40-8C4A-865E786444E9}"/>
                </a:ext>
              </a:extLst>
            </p:cNvPr>
            <p:cNvSpPr/>
            <p:nvPr/>
          </p:nvSpPr>
          <p:spPr>
            <a:xfrm>
              <a:off x="7047771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6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236D80A-0873-6642-94A7-B71B3863DC4C}"/>
                </a:ext>
              </a:extLst>
            </p:cNvPr>
            <p:cNvSpPr/>
            <p:nvPr/>
          </p:nvSpPr>
          <p:spPr>
            <a:xfrm>
              <a:off x="6405839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5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8FBC5-4D41-BF45-BF58-71BB207007B0}"/>
                </a:ext>
              </a:extLst>
            </p:cNvPr>
            <p:cNvCxnSpPr>
              <a:cxnSpLocks/>
              <a:stCxn id="53" idx="3"/>
              <a:endCxn id="52" idx="1"/>
            </p:cNvCxnSpPr>
            <p:nvPr/>
          </p:nvCxnSpPr>
          <p:spPr>
            <a:xfrm>
              <a:off x="6740588" y="4415565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2320284-AFFB-0846-BBA1-BACB3947DE77}"/>
                </a:ext>
              </a:extLst>
            </p:cNvPr>
            <p:cNvSpPr/>
            <p:nvPr/>
          </p:nvSpPr>
          <p:spPr>
            <a:xfrm>
              <a:off x="5763907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D45B26-8EFC-4747-8C61-A16148E88902}"/>
                </a:ext>
              </a:extLst>
            </p:cNvPr>
            <p:cNvSpPr/>
            <p:nvPr/>
          </p:nvSpPr>
          <p:spPr>
            <a:xfrm>
              <a:off x="5121975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3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4D9FBB-607D-964B-A8A7-C014FEF76B82}"/>
                </a:ext>
              </a:extLst>
            </p:cNvPr>
            <p:cNvCxnSpPr>
              <a:cxnSpLocks/>
              <a:stCxn id="56" idx="3"/>
              <a:endCxn id="55" idx="1"/>
            </p:cNvCxnSpPr>
            <p:nvPr/>
          </p:nvCxnSpPr>
          <p:spPr>
            <a:xfrm>
              <a:off x="5456724" y="4415565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81CBD1F-4193-A54A-9845-701987D7378D}"/>
                </a:ext>
              </a:extLst>
            </p:cNvPr>
            <p:cNvSpPr/>
            <p:nvPr/>
          </p:nvSpPr>
          <p:spPr>
            <a:xfrm>
              <a:off x="8331635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09EF916-C89C-E441-89B6-D432A268EC68}"/>
                </a:ext>
              </a:extLst>
            </p:cNvPr>
            <p:cNvSpPr/>
            <p:nvPr/>
          </p:nvSpPr>
          <p:spPr>
            <a:xfrm>
              <a:off x="7689703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7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D76262C-34E6-A54E-93CC-D4E6803F3EB4}"/>
                </a:ext>
              </a:extLst>
            </p:cNvPr>
            <p:cNvCxnSpPr>
              <a:cxnSpLocks/>
              <a:stCxn id="59" idx="3"/>
              <a:endCxn id="58" idx="1"/>
            </p:cNvCxnSpPr>
            <p:nvPr/>
          </p:nvCxnSpPr>
          <p:spPr>
            <a:xfrm>
              <a:off x="8024452" y="4415565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64153D6-435B-504C-A46A-E700F8C68B1C}"/>
                </a:ext>
              </a:extLst>
            </p:cNvPr>
            <p:cNvCxnSpPr>
              <a:cxnSpLocks/>
              <a:stCxn id="58" idx="3"/>
              <a:endCxn id="48" idx="1"/>
            </p:cNvCxnSpPr>
            <p:nvPr/>
          </p:nvCxnSpPr>
          <p:spPr>
            <a:xfrm flipV="1">
              <a:off x="8666384" y="4406940"/>
              <a:ext cx="307183" cy="8625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9E09D9-773F-B24F-B1DA-3454445BA978}"/>
                </a:ext>
              </a:extLst>
            </p:cNvPr>
            <p:cNvSpPr/>
            <p:nvPr/>
          </p:nvSpPr>
          <p:spPr>
            <a:xfrm>
              <a:off x="4480044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9B5C35-8910-9A41-A2DD-8CC3708FDFDC}"/>
                </a:ext>
              </a:extLst>
            </p:cNvPr>
            <p:cNvSpPr/>
            <p:nvPr/>
          </p:nvSpPr>
          <p:spPr>
            <a:xfrm>
              <a:off x="3838113" y="3983027"/>
              <a:ext cx="334749" cy="8650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1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D7C8BE3-5E3E-9F49-A46E-8DCA1AA65022}"/>
                </a:ext>
              </a:extLst>
            </p:cNvPr>
            <p:cNvCxnSpPr>
              <a:cxnSpLocks/>
              <a:stCxn id="63" idx="3"/>
              <a:endCxn id="62" idx="1"/>
            </p:cNvCxnSpPr>
            <p:nvPr/>
          </p:nvCxnSpPr>
          <p:spPr>
            <a:xfrm>
              <a:off x="4172862" y="4415565"/>
              <a:ext cx="30718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2C88C65-2BF8-3544-B274-A02C7DD2C5FF}"/>
                </a:ext>
              </a:extLst>
            </p:cNvPr>
            <p:cNvCxnSpPr>
              <a:cxnSpLocks/>
              <a:stCxn id="50" idx="3"/>
              <a:endCxn id="63" idx="1"/>
            </p:cNvCxnSpPr>
            <p:nvPr/>
          </p:nvCxnSpPr>
          <p:spPr>
            <a:xfrm>
              <a:off x="3530931" y="4415565"/>
              <a:ext cx="307182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86104-D3B4-8049-B860-3F6058F4ED88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6098656" y="4415565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881BD58-6C97-A34B-B8E6-7B2EC32B0A6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4814793" y="4415565"/>
              <a:ext cx="307182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812A8DB-299E-044D-8F2D-031606B1C1A4}"/>
                </a:ext>
              </a:extLst>
            </p:cNvPr>
            <p:cNvCxnSpPr>
              <a:cxnSpLocks/>
              <a:stCxn id="52" idx="3"/>
              <a:endCxn id="59" idx="1"/>
            </p:cNvCxnSpPr>
            <p:nvPr/>
          </p:nvCxnSpPr>
          <p:spPr>
            <a:xfrm>
              <a:off x="7382520" y="4415565"/>
              <a:ext cx="307183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14730D-BCA9-9544-9491-736B250B733F}"/>
              </a:ext>
            </a:extLst>
          </p:cNvPr>
          <p:cNvGrpSpPr/>
          <p:nvPr/>
        </p:nvGrpSpPr>
        <p:grpSpPr>
          <a:xfrm>
            <a:off x="4633635" y="3181190"/>
            <a:ext cx="6754064" cy="865075"/>
            <a:chOff x="4159079" y="3656010"/>
            <a:chExt cx="6754064" cy="86507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5012ACA-8F60-804F-88AF-2011B4435B7F}"/>
                </a:ext>
              </a:extLst>
            </p:cNvPr>
            <p:cNvGrpSpPr/>
            <p:nvPr/>
          </p:nvGrpSpPr>
          <p:grpSpPr>
            <a:xfrm>
              <a:off x="4159079" y="3656010"/>
              <a:ext cx="6754064" cy="865075"/>
              <a:chOff x="3196182" y="3983027"/>
              <a:chExt cx="6754064" cy="865075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652E29B-0309-5F42-863B-ABE5E63F639E}"/>
                  </a:ext>
                </a:extLst>
              </p:cNvPr>
              <p:cNvSpPr/>
              <p:nvPr/>
            </p:nvSpPr>
            <p:spPr>
              <a:xfrm>
                <a:off x="8973567" y="3992153"/>
                <a:ext cx="334749" cy="829574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Final Layer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E4BC99A-C0AE-7243-9682-68FBEEF26028}"/>
                  </a:ext>
                </a:extLst>
              </p:cNvPr>
              <p:cNvSpPr/>
              <p:nvPr/>
            </p:nvSpPr>
            <p:spPr>
              <a:xfrm>
                <a:off x="9615497" y="4000054"/>
                <a:ext cx="334749" cy="82957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DD32393-7441-6748-9B19-A46599AC38E5}"/>
                  </a:ext>
                </a:extLst>
              </p:cNvPr>
              <p:cNvSpPr/>
              <p:nvPr/>
            </p:nvSpPr>
            <p:spPr>
              <a:xfrm>
                <a:off x="3196182" y="3983027"/>
                <a:ext cx="334749" cy="86507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Input</a:t>
                </a: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1EC9A54-F6BA-844C-AA65-C5322AF0C60F}"/>
                  </a:ext>
                </a:extLst>
              </p:cNvPr>
              <p:cNvCxnSpPr>
                <a:cxnSpLocks/>
                <a:stCxn id="103" idx="3"/>
                <a:endCxn id="104" idx="1"/>
              </p:cNvCxnSpPr>
              <p:nvPr/>
            </p:nvCxnSpPr>
            <p:spPr>
              <a:xfrm>
                <a:off x="9308316" y="4406940"/>
                <a:ext cx="307181" cy="7901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110AD4B-0E96-6048-A524-4F8823BEC2B4}"/>
                  </a:ext>
                </a:extLst>
              </p:cNvPr>
              <p:cNvSpPr/>
              <p:nvPr/>
            </p:nvSpPr>
            <p:spPr>
              <a:xfrm>
                <a:off x="7047771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  <a:r>
                  <a:rPr kumimoji="0" lang="en-US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-2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AB219AE-4B0C-814A-9FCC-B95255A0272C}"/>
                  </a:ext>
                </a:extLst>
              </p:cNvPr>
              <p:cNvCxnSpPr>
                <a:cxnSpLocks/>
                <a:endCxn id="107" idx="1"/>
              </p:cNvCxnSpPr>
              <p:nvPr/>
            </p:nvCxnSpPr>
            <p:spPr>
              <a:xfrm>
                <a:off x="6740588" y="4415565"/>
                <a:ext cx="307183" cy="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0D40E04-C192-FF44-B600-6FF67C90817D}"/>
                  </a:ext>
                </a:extLst>
              </p:cNvPr>
              <p:cNvSpPr/>
              <p:nvPr/>
            </p:nvSpPr>
            <p:spPr>
              <a:xfrm>
                <a:off x="5763907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4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0BF1BE0-37E3-8D43-94D5-38CFDFC1593C}"/>
                  </a:ext>
                </a:extLst>
              </p:cNvPr>
              <p:cNvSpPr/>
              <p:nvPr/>
            </p:nvSpPr>
            <p:spPr>
              <a:xfrm>
                <a:off x="5121975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3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61269B7-0400-DC40-B36D-419380EAC681}"/>
                  </a:ext>
                </a:extLst>
              </p:cNvPr>
              <p:cNvCxnSpPr>
                <a:cxnSpLocks/>
                <a:stCxn id="111" idx="3"/>
                <a:endCxn id="110" idx="1"/>
              </p:cNvCxnSpPr>
              <p:nvPr/>
            </p:nvCxnSpPr>
            <p:spPr>
              <a:xfrm>
                <a:off x="5456724" y="4415565"/>
                <a:ext cx="307183" cy="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CC8FBF8-8945-2446-9D76-BA0FFFC4F105}"/>
                  </a:ext>
                </a:extLst>
              </p:cNvPr>
              <p:cNvSpPr/>
              <p:nvPr/>
            </p:nvSpPr>
            <p:spPr>
              <a:xfrm>
                <a:off x="8331635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  <a:r>
                  <a:rPr kumimoji="0" lang="en-US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268354F-4A05-DA48-A994-81A05523BCF7}"/>
                  </a:ext>
                </a:extLst>
              </p:cNvPr>
              <p:cNvSpPr/>
              <p:nvPr/>
            </p:nvSpPr>
            <p:spPr>
              <a:xfrm>
                <a:off x="7689703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  <a:r>
                  <a:rPr kumimoji="0" lang="en-US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-1</a:t>
                </a: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B6B0720-4207-D74B-BEBF-C474362A31F7}"/>
                  </a:ext>
                </a:extLst>
              </p:cNvPr>
              <p:cNvCxnSpPr>
                <a:cxnSpLocks/>
                <a:stCxn id="114" idx="3"/>
                <a:endCxn id="113" idx="1"/>
              </p:cNvCxnSpPr>
              <p:nvPr/>
            </p:nvCxnSpPr>
            <p:spPr>
              <a:xfrm>
                <a:off x="8024452" y="4415565"/>
                <a:ext cx="307183" cy="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A9C49462-51AB-5741-93AD-70F57B17EF0C}"/>
                  </a:ext>
                </a:extLst>
              </p:cNvPr>
              <p:cNvCxnSpPr>
                <a:cxnSpLocks/>
                <a:stCxn id="113" idx="3"/>
                <a:endCxn id="103" idx="1"/>
              </p:cNvCxnSpPr>
              <p:nvPr/>
            </p:nvCxnSpPr>
            <p:spPr>
              <a:xfrm flipV="1">
                <a:off x="8666384" y="4406940"/>
                <a:ext cx="307183" cy="8625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620E519-BFB9-8E49-9038-600CF6E2AFAD}"/>
                  </a:ext>
                </a:extLst>
              </p:cNvPr>
              <p:cNvSpPr/>
              <p:nvPr/>
            </p:nvSpPr>
            <p:spPr>
              <a:xfrm>
                <a:off x="4480044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2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32351D3-AFC4-8E46-AEEE-AFC2042593FD}"/>
                  </a:ext>
                </a:extLst>
              </p:cNvPr>
              <p:cNvSpPr/>
              <p:nvPr/>
            </p:nvSpPr>
            <p:spPr>
              <a:xfrm>
                <a:off x="3838113" y="3983027"/>
                <a:ext cx="334749" cy="86507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Layer 1</a:t>
                </a: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C0CC427-6533-2248-BE34-6FA0597E19D5}"/>
                  </a:ext>
                </a:extLst>
              </p:cNvPr>
              <p:cNvCxnSpPr>
                <a:cxnSpLocks/>
                <a:stCxn id="118" idx="3"/>
                <a:endCxn id="117" idx="1"/>
              </p:cNvCxnSpPr>
              <p:nvPr/>
            </p:nvCxnSpPr>
            <p:spPr>
              <a:xfrm>
                <a:off x="4172862" y="4415565"/>
                <a:ext cx="307182" cy="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CB68D006-1266-7547-9487-6B6BADB53075}"/>
                  </a:ext>
                </a:extLst>
              </p:cNvPr>
              <p:cNvCxnSpPr>
                <a:cxnSpLocks/>
                <a:stCxn id="105" idx="3"/>
                <a:endCxn id="118" idx="1"/>
              </p:cNvCxnSpPr>
              <p:nvPr/>
            </p:nvCxnSpPr>
            <p:spPr>
              <a:xfrm>
                <a:off x="3530931" y="4415565"/>
                <a:ext cx="307182" cy="0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63E8D34-C209-A646-BDED-F0536C189103}"/>
                  </a:ext>
                </a:extLst>
              </p:cNvPr>
              <p:cNvCxnSpPr>
                <a:cxnSpLocks/>
                <a:stCxn id="110" idx="3"/>
              </p:cNvCxnSpPr>
              <p:nvPr/>
            </p:nvCxnSpPr>
            <p:spPr>
              <a:xfrm>
                <a:off x="6098656" y="4415565"/>
                <a:ext cx="30718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B44A193-0111-6540-9CAD-73321C3AB6B3}"/>
                  </a:ext>
                </a:extLst>
              </p:cNvPr>
              <p:cNvCxnSpPr>
                <a:cxnSpLocks/>
                <a:stCxn id="117" idx="3"/>
                <a:endCxn id="111" idx="1"/>
              </p:cNvCxnSpPr>
              <p:nvPr/>
            </p:nvCxnSpPr>
            <p:spPr>
              <a:xfrm>
                <a:off x="4814793" y="4415565"/>
                <a:ext cx="307182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C036F20-C920-2842-B7CE-7B98A4DC34C2}"/>
                  </a:ext>
                </a:extLst>
              </p:cNvPr>
              <p:cNvCxnSpPr>
                <a:cxnSpLocks/>
                <a:stCxn id="107" idx="3"/>
                <a:endCxn id="114" idx="1"/>
              </p:cNvCxnSpPr>
              <p:nvPr/>
            </p:nvCxnSpPr>
            <p:spPr>
              <a:xfrm>
                <a:off x="7382520" y="4415565"/>
                <a:ext cx="30718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E7D96F-C4DA-1E4F-9312-7304B784ED69}"/>
                </a:ext>
              </a:extLst>
            </p:cNvPr>
            <p:cNvSpPr txBox="1"/>
            <p:nvPr/>
          </p:nvSpPr>
          <p:spPr>
            <a:xfrm>
              <a:off x="7337176" y="3785984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63F63CBD-CC61-664C-B1C2-3FF5DD4C0907}"/>
              </a:ext>
            </a:extLst>
          </p:cNvPr>
          <p:cNvSpPr txBox="1"/>
          <p:nvPr/>
        </p:nvSpPr>
        <p:spPr>
          <a:xfrm>
            <a:off x="5641095" y="1090890"/>
            <a:ext cx="544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reduce runtime with increased neural network depth?</a:t>
            </a:r>
          </a:p>
        </p:txBody>
      </p:sp>
      <p:sp>
        <p:nvSpPr>
          <p:cNvPr id="132" name="Bent Arrow 131">
            <a:extLst>
              <a:ext uri="{FF2B5EF4-FFF2-40B4-BE49-F238E27FC236}">
                <a16:creationId xmlns:a16="http://schemas.microsoft.com/office/drawing/2014/main" id="{275A5BAA-4E6E-6B4D-A0FD-DC92D7092860}"/>
              </a:ext>
            </a:extLst>
          </p:cNvPr>
          <p:cNvSpPr/>
          <p:nvPr/>
        </p:nvSpPr>
        <p:spPr>
          <a:xfrm flipV="1">
            <a:off x="2156424" y="2030682"/>
            <a:ext cx="457200" cy="676891"/>
          </a:xfrm>
          <a:prstGeom prst="bentArrow">
            <a:avLst>
              <a:gd name="adj1" fmla="val 3539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Bent Arrow 135">
            <a:extLst>
              <a:ext uri="{FF2B5EF4-FFF2-40B4-BE49-F238E27FC236}">
                <a16:creationId xmlns:a16="http://schemas.microsoft.com/office/drawing/2014/main" id="{D079BC8E-76F1-CC4A-AFBD-521FCD7AB4F9}"/>
              </a:ext>
            </a:extLst>
          </p:cNvPr>
          <p:cNvSpPr/>
          <p:nvPr/>
        </p:nvSpPr>
        <p:spPr>
          <a:xfrm flipV="1">
            <a:off x="4070286" y="3090554"/>
            <a:ext cx="457200" cy="676891"/>
          </a:xfrm>
          <a:prstGeom prst="bentArrow">
            <a:avLst>
              <a:gd name="adj1" fmla="val 35390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050D8E6-A375-0748-B4FE-8A2C35217243}"/>
              </a:ext>
            </a:extLst>
          </p:cNvPr>
          <p:cNvSpPr txBox="1"/>
          <p:nvPr/>
        </p:nvSpPr>
        <p:spPr>
          <a:xfrm>
            <a:off x="1119618" y="2056540"/>
            <a:ext cx="93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8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the number of layers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F477E09-5505-2247-A01D-63BFF6B1BC5D}"/>
              </a:ext>
            </a:extLst>
          </p:cNvPr>
          <p:cNvSpPr txBox="1"/>
          <p:nvPr/>
        </p:nvSpPr>
        <p:spPr>
          <a:xfrm>
            <a:off x="3072817" y="3177713"/>
            <a:ext cx="93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8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Further increase layer count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E6A4EA8-6FEC-6042-AC1B-1AA8E965E2C6}"/>
              </a:ext>
            </a:extLst>
          </p:cNvPr>
          <p:cNvSpPr txBox="1"/>
          <p:nvPr/>
        </p:nvSpPr>
        <p:spPr>
          <a:xfrm>
            <a:off x="5298312" y="4723292"/>
            <a:ext cx="6373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 parallelism mitigates increasing data set sizes and network width: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runtimes with depth are not reduced by traditional approaches!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C21EEF-EC71-6D4E-9073-4767945DE812}"/>
              </a:ext>
            </a:extLst>
          </p:cNvPr>
          <p:cNvSpPr txBox="1"/>
          <p:nvPr/>
        </p:nvSpPr>
        <p:spPr>
          <a:xfrm>
            <a:off x="702186" y="4723292"/>
            <a:ext cx="387439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Architectures: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ResNet’s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NeuralODEs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9125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54E5333C-9626-3744-B7F2-E27F49948165}"/>
              </a:ext>
            </a:extLst>
          </p:cNvPr>
          <p:cNvSpPr txBox="1">
            <a:spLocks/>
          </p:cNvSpPr>
          <p:nvPr/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EB28F-E95A-41C3-F02C-E65BFF733740}"/>
              </a:ext>
            </a:extLst>
          </p:cNvPr>
          <p:cNvSpPr txBox="1"/>
          <p:nvPr/>
        </p:nvSpPr>
        <p:spPr>
          <a:xfrm>
            <a:off x="720648" y="4469362"/>
            <a:ext cx="531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But it won’t work!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Forward/Back prop are serial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Distributing the layers does not lead to acceleration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183B91-AAF7-A378-A115-78295CA85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48" y="1227370"/>
            <a:ext cx="5858603" cy="22900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0C1F49D-965D-590A-CE20-4C67370FD350}"/>
              </a:ext>
            </a:extLst>
          </p:cNvPr>
          <p:cNvGrpSpPr>
            <a:grpSpLocks noChangeAspect="1"/>
          </p:cNvGrpSpPr>
          <p:nvPr/>
        </p:nvGrpSpPr>
        <p:grpSpPr>
          <a:xfrm>
            <a:off x="7266590" y="3574124"/>
            <a:ext cx="4481363" cy="3057887"/>
            <a:chOff x="3122263" y="1250450"/>
            <a:chExt cx="4929499" cy="33636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0928E2-B4D7-4C4B-CBFB-7B45E83D44CD}"/>
                </a:ext>
              </a:extLst>
            </p:cNvPr>
            <p:cNvSpPr/>
            <p:nvPr/>
          </p:nvSpPr>
          <p:spPr>
            <a:xfrm>
              <a:off x="3122263" y="1250450"/>
              <a:ext cx="4929499" cy="33636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Stochastic Gradient Descent Algorithm: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09C988-2B86-E2D8-8429-8ACDB21C0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666" t="7526" b="7554"/>
            <a:stretch/>
          </p:blipFill>
          <p:spPr>
            <a:xfrm>
              <a:off x="3232228" y="1648189"/>
              <a:ext cx="4726115" cy="281119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CFCFD8-05E3-6258-3129-BE4A8FB122FC}"/>
              </a:ext>
            </a:extLst>
          </p:cNvPr>
          <p:cNvSpPr txBox="1"/>
          <p:nvPr/>
        </p:nvSpPr>
        <p:spPr>
          <a:xfrm>
            <a:off x="7266590" y="1556765"/>
            <a:ext cx="48958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simple idea: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 each layer in parallel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will distribute computation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846687-EBE3-829F-0EB6-8D82AE29213C}"/>
              </a:ext>
            </a:extLst>
          </p:cNvPr>
          <p:cNvGrpSpPr/>
          <p:nvPr/>
        </p:nvGrpSpPr>
        <p:grpSpPr>
          <a:xfrm rot="10800000">
            <a:off x="5749849" y="5284970"/>
            <a:ext cx="1859605" cy="471797"/>
            <a:chOff x="5744005" y="5211647"/>
            <a:chExt cx="1859605" cy="550363"/>
          </a:xfrm>
        </p:grpSpPr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5CB8204-ECEC-FF96-33AA-4217295C92B1}"/>
                </a:ext>
              </a:extLst>
            </p:cNvPr>
            <p:cNvCxnSpPr>
              <a:cxnSpLocks/>
            </p:cNvCxnSpPr>
            <p:nvPr/>
          </p:nvCxnSpPr>
          <p:spPr>
            <a:xfrm>
              <a:off x="5744005" y="5211647"/>
              <a:ext cx="1859605" cy="298846"/>
            </a:xfrm>
            <a:prstGeom prst="bentConnector3">
              <a:avLst>
                <a:gd name="adj1" fmla="val 50000"/>
              </a:avLst>
            </a:prstGeom>
            <a:noFill/>
            <a:ln w="57150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77A693AC-7D41-A792-C80F-27DBD17B3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005" y="5510495"/>
              <a:ext cx="1859605" cy="251515"/>
            </a:xfrm>
            <a:prstGeom prst="bentConnector3">
              <a:avLst>
                <a:gd name="adj1" fmla="val 50000"/>
              </a:avLst>
            </a:prstGeom>
            <a:noFill/>
            <a:ln w="57150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</p:grp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F53E5F6D-E70D-3A57-6F32-64AF9FDF8403}"/>
              </a:ext>
            </a:extLst>
          </p:cNvPr>
          <p:cNvSpPr txBox="1">
            <a:spLocks/>
          </p:cNvSpPr>
          <p:nvPr/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80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716E-C91A-2751-C2D1-AF0C9BBB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6547-95E3-411C-75F5-3C666732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B23AE-0FCE-8486-68AB-4435C2356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E5253-129B-218E-E9DE-2A2CE62265B7}"/>
              </a:ext>
            </a:extLst>
          </p:cNvPr>
          <p:cNvSpPr txBox="1"/>
          <p:nvPr/>
        </p:nvSpPr>
        <p:spPr>
          <a:xfrm>
            <a:off x="720648" y="4469362"/>
            <a:ext cx="531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But it won’t work!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Forward/Back prop are serial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Distributing the layers does not lead to acceleration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CE9DA-8D76-4E11-7F9B-A849A5F4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8" y="1227370"/>
            <a:ext cx="5858603" cy="22900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81B6C5D-418B-3043-ACE9-8310747AF605}"/>
              </a:ext>
            </a:extLst>
          </p:cNvPr>
          <p:cNvGrpSpPr>
            <a:grpSpLocks noChangeAspect="1"/>
          </p:cNvGrpSpPr>
          <p:nvPr/>
        </p:nvGrpSpPr>
        <p:grpSpPr>
          <a:xfrm>
            <a:off x="7266590" y="3574124"/>
            <a:ext cx="4481363" cy="3057887"/>
            <a:chOff x="3122263" y="1250450"/>
            <a:chExt cx="4929499" cy="33636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24FB9F-7E5F-1A65-45D8-92DAACEDB29D}"/>
                </a:ext>
              </a:extLst>
            </p:cNvPr>
            <p:cNvSpPr/>
            <p:nvPr/>
          </p:nvSpPr>
          <p:spPr>
            <a:xfrm>
              <a:off x="3122263" y="1250450"/>
              <a:ext cx="4929499" cy="336367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Stochastic Gradient Descent Algorithm: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D2B94E-4F23-A495-D2F7-12CAB9D8B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66" t="7526" b="7554"/>
            <a:stretch/>
          </p:blipFill>
          <p:spPr>
            <a:xfrm>
              <a:off x="3232228" y="1648189"/>
              <a:ext cx="4726115" cy="281119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2FD826-D512-2DCA-67B6-D8F7B21934CD}"/>
              </a:ext>
            </a:extLst>
          </p:cNvPr>
          <p:cNvSpPr txBox="1"/>
          <p:nvPr/>
        </p:nvSpPr>
        <p:spPr>
          <a:xfrm>
            <a:off x="7266590" y="1556765"/>
            <a:ext cx="48958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 simple idea: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Process each layer in parallel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This will distribute computation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0FA56A-410E-4BAF-15C6-8697505AEADE}"/>
              </a:ext>
            </a:extLst>
          </p:cNvPr>
          <p:cNvGrpSpPr/>
          <p:nvPr/>
        </p:nvGrpSpPr>
        <p:grpSpPr>
          <a:xfrm rot="10800000">
            <a:off x="5749849" y="5284970"/>
            <a:ext cx="1859605" cy="471797"/>
            <a:chOff x="5744005" y="5211647"/>
            <a:chExt cx="1859605" cy="550363"/>
          </a:xfrm>
        </p:grpSpPr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70442F2-A0EB-3CAD-ECC5-9147F6004A22}"/>
                </a:ext>
              </a:extLst>
            </p:cNvPr>
            <p:cNvCxnSpPr>
              <a:cxnSpLocks/>
            </p:cNvCxnSpPr>
            <p:nvPr/>
          </p:nvCxnSpPr>
          <p:spPr>
            <a:xfrm>
              <a:off x="5744005" y="5211647"/>
              <a:ext cx="1859605" cy="298846"/>
            </a:xfrm>
            <a:prstGeom prst="bentConnector3">
              <a:avLst>
                <a:gd name="adj1" fmla="val 50000"/>
              </a:avLst>
            </a:prstGeom>
            <a:noFill/>
            <a:ln w="57150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F4F3798B-9A2A-1CF0-BA8D-33C366A0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4005" y="5510495"/>
              <a:ext cx="1859605" cy="251515"/>
            </a:xfrm>
            <a:prstGeom prst="bentConnector3">
              <a:avLst>
                <a:gd name="adj1" fmla="val 50000"/>
              </a:avLst>
            </a:prstGeom>
            <a:noFill/>
            <a:ln w="57150" cap="flat" cmpd="sng" algn="ctr">
              <a:solidFill>
                <a:srgbClr val="4472C4">
                  <a:lumMod val="40000"/>
                  <a:lumOff val="60000"/>
                </a:srgbClr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43E490D-215B-4CA2-8713-A555AB2EF5AC}"/>
              </a:ext>
            </a:extLst>
          </p:cNvPr>
          <p:cNvSpPr txBox="1"/>
          <p:nvPr/>
        </p:nvSpPr>
        <p:spPr>
          <a:xfrm>
            <a:off x="720648" y="6008353"/>
            <a:ext cx="4638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Idea: Introduce a small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7D8BFA-A0BF-9C5C-1DEF-48702F9EFAEC}"/>
                  </a:ext>
                </a:extLst>
              </p:cNvPr>
              <p:cNvSpPr txBox="1"/>
              <p:nvPr/>
            </p:nvSpPr>
            <p:spPr>
              <a:xfrm>
                <a:off x="10394537" y="5105023"/>
                <a:ext cx="630237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7D8BFA-A0BF-9C5C-1DEF-48702F9EF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37" y="5105023"/>
                <a:ext cx="630237" cy="39555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E9C2B-8071-84D9-9D15-364DA3ACC63B}"/>
                  </a:ext>
                </a:extLst>
              </p:cNvPr>
              <p:cNvSpPr txBox="1"/>
              <p:nvPr/>
            </p:nvSpPr>
            <p:spPr>
              <a:xfrm>
                <a:off x="11024774" y="5572102"/>
                <a:ext cx="6382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𝝐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E9C2B-8071-84D9-9D15-364DA3ACC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4774" y="5572102"/>
                <a:ext cx="6382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7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FFF-72ED-CFAD-1D1B-8C6B48C2E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5368E-C1F1-D03C-24C7-1A385F851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AFDEBD-AE25-D177-D5A3-CD84238075FB}"/>
              </a:ext>
            </a:extLst>
          </p:cNvPr>
          <p:cNvSpPr/>
          <p:nvPr/>
        </p:nvSpPr>
        <p:spPr>
          <a:xfrm>
            <a:off x="720648" y="805024"/>
            <a:ext cx="10893677" cy="3070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Assumptions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6A826-813D-F1B0-1E48-B49723F5FBBA}"/>
              </a:ext>
            </a:extLst>
          </p:cNvPr>
          <p:cNvSpPr/>
          <p:nvPr/>
        </p:nvSpPr>
        <p:spPr>
          <a:xfrm>
            <a:off x="882470" y="1372083"/>
            <a:ext cx="10588882" cy="2358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2910D-237F-A5C1-110C-D104E9D14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71"/>
          <a:stretch/>
        </p:blipFill>
        <p:spPr>
          <a:xfrm>
            <a:off x="1375474" y="2298511"/>
            <a:ext cx="4240286" cy="265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506D72-5E52-62B4-A53A-683AEC28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74" y="1933507"/>
            <a:ext cx="1842386" cy="265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FA54D1-6D44-5148-7A33-09B1A131C8DE}"/>
              </a:ext>
            </a:extLst>
          </p:cNvPr>
          <p:cNvSpPr txBox="1"/>
          <p:nvPr/>
        </p:nvSpPr>
        <p:spPr>
          <a:xfrm>
            <a:off x="969555" y="1372084"/>
            <a:ext cx="2929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 Constraints: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B0966-C35C-0F33-331F-E96B11AF3FB0}"/>
              </a:ext>
            </a:extLst>
          </p:cNvPr>
          <p:cNvSpPr txBox="1"/>
          <p:nvPr/>
        </p:nvSpPr>
        <p:spPr>
          <a:xfrm>
            <a:off x="969555" y="2678240"/>
            <a:ext cx="346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Biased gradient estimator: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15BB3-BFC2-0CF9-EDB0-A63D5FA20793}"/>
              </a:ext>
            </a:extLst>
          </p:cNvPr>
          <p:cNvSpPr txBox="1"/>
          <p:nvPr/>
        </p:nvSpPr>
        <p:spPr>
          <a:xfrm>
            <a:off x="6099297" y="2678240"/>
            <a:ext cx="544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estimator has bounded variance: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BF3942-440C-3DD0-C160-70BF1F15A0B5}"/>
                  </a:ext>
                </a:extLst>
              </p:cNvPr>
              <p:cNvSpPr txBox="1"/>
              <p:nvPr/>
            </p:nvSpPr>
            <p:spPr>
              <a:xfrm>
                <a:off x="720648" y="3942792"/>
                <a:ext cx="107507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Theorem (Lin, 2022)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For a nonconvex objective, with the above assumptions,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&lt;1/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then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BF3942-440C-3DD0-C160-70BF1F15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3942792"/>
                <a:ext cx="10750704" cy="830997"/>
              </a:xfrm>
              <a:prstGeom prst="rect">
                <a:avLst/>
              </a:prstGeom>
              <a:blipFill>
                <a:blip r:embed="rId4"/>
                <a:stretch>
                  <a:fillRect l="-82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C8CAF2E-3126-3B97-7B2A-F117BEDC0DC8}"/>
              </a:ext>
            </a:extLst>
          </p:cNvPr>
          <p:cNvSpPr txBox="1"/>
          <p:nvPr/>
        </p:nvSpPr>
        <p:spPr>
          <a:xfrm>
            <a:off x="720648" y="5810164"/>
            <a:ext cx="9301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Home: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 with inexact gradients leads to small expected gradients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D12C2-4C25-A833-1A43-B03C5B36E98D}"/>
              </a:ext>
            </a:extLst>
          </p:cNvPr>
          <p:cNvSpPr txBox="1"/>
          <p:nvPr/>
        </p:nvSpPr>
        <p:spPr>
          <a:xfrm>
            <a:off x="6096000" y="1378782"/>
            <a:ext cx="3904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Summable conditional biases: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5E07A-5EA6-20E7-B15A-7325DAA87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132" y="3163786"/>
            <a:ext cx="3885500" cy="3656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DB2EE1-4D4D-687D-2B35-3E3EEEBD7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6242" y="1859441"/>
            <a:ext cx="4392532" cy="6908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A772CE-1188-B344-6B83-70A5B0C4B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242" y="3153032"/>
            <a:ext cx="4179422" cy="3871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E9E719-2115-0CE4-E574-3C8B49B6B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5985" y="4835268"/>
            <a:ext cx="9160030" cy="913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16498B-740D-EBBB-B47B-013F1E75E455}"/>
              </a:ext>
            </a:extLst>
          </p:cNvPr>
          <p:cNvSpPr txBox="1"/>
          <p:nvPr/>
        </p:nvSpPr>
        <p:spPr>
          <a:xfrm>
            <a:off x="0" y="6463994"/>
            <a:ext cx="1248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Shengchao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Lin, “Multilevel-in-Time Methods for Optimal Control of PDEs and Training of Recurrent Neural Networks”, Rice University, 2022.</a:t>
            </a:r>
          </a:p>
        </p:txBody>
      </p:sp>
    </p:spTree>
    <p:extLst>
      <p:ext uri="{BB962C8B-B14F-4D97-AF65-F5344CB8AC3E}">
        <p14:creationId xmlns:p14="http://schemas.microsoft.com/office/powerpoint/2010/main" val="14586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31D4-C54C-5385-649B-1FC54C16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7AFD12-3748-7037-F7A3-D1ECE18E7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0002C-0033-2FAC-6239-3159BE271F64}"/>
              </a:ext>
            </a:extLst>
          </p:cNvPr>
          <p:cNvSpPr txBox="1"/>
          <p:nvPr/>
        </p:nvSpPr>
        <p:spPr>
          <a:xfrm>
            <a:off x="720648" y="810728"/>
            <a:ext cx="10352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Inexactness allows us to propagate approximately: Trade exactness for parallelism!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AB69826-A38E-35CE-B043-14D77E400031}"/>
              </a:ext>
            </a:extLst>
          </p:cNvPr>
          <p:cNvSpPr/>
          <p:nvPr/>
        </p:nvSpPr>
        <p:spPr>
          <a:xfrm rot="5400000">
            <a:off x="5225016" y="2352328"/>
            <a:ext cx="2976575" cy="118818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2651D-4B60-5D69-A019-A668655DF453}"/>
              </a:ext>
            </a:extLst>
          </p:cNvPr>
          <p:cNvSpPr/>
          <p:nvPr/>
        </p:nvSpPr>
        <p:spPr>
          <a:xfrm>
            <a:off x="9124752" y="2241848"/>
            <a:ext cx="334749" cy="168265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116E15-0BEF-6E96-CEA9-4A4A17CCC337}"/>
              </a:ext>
            </a:extLst>
          </p:cNvPr>
          <p:cNvSpPr/>
          <p:nvPr/>
        </p:nvSpPr>
        <p:spPr>
          <a:xfrm>
            <a:off x="9880908" y="2241848"/>
            <a:ext cx="334749" cy="168265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D017D-74E3-B6F5-4629-5DBCB1DFB2E6}"/>
              </a:ext>
            </a:extLst>
          </p:cNvPr>
          <p:cNvSpPr/>
          <p:nvPr/>
        </p:nvSpPr>
        <p:spPr>
          <a:xfrm>
            <a:off x="2435708" y="2213747"/>
            <a:ext cx="334749" cy="175466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B3C55-9AA7-C0D3-A335-3749B48DD147}"/>
              </a:ext>
            </a:extLst>
          </p:cNvPr>
          <p:cNvCxnSpPr>
            <a:cxnSpLocks/>
          </p:cNvCxnSpPr>
          <p:nvPr/>
        </p:nvCxnSpPr>
        <p:spPr>
          <a:xfrm>
            <a:off x="9459498" y="3083177"/>
            <a:ext cx="421410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4E340F-1B95-E412-1BF6-4B94B1417EAB}"/>
              </a:ext>
            </a:extLst>
          </p:cNvPr>
          <p:cNvSpPr/>
          <p:nvPr/>
        </p:nvSpPr>
        <p:spPr>
          <a:xfrm>
            <a:off x="6850940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6A7B2E-341B-BBF4-F862-E3CDC3423B40}"/>
              </a:ext>
            </a:extLst>
          </p:cNvPr>
          <p:cNvSpPr/>
          <p:nvPr/>
        </p:nvSpPr>
        <p:spPr>
          <a:xfrm>
            <a:off x="6251262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9C5EC9-9EF4-FC71-25A1-87B253D5C13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6586011" y="3083179"/>
            <a:ext cx="26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202294-EEF5-CEF5-0738-3603D4AC896B}"/>
              </a:ext>
            </a:extLst>
          </p:cNvPr>
          <p:cNvSpPr/>
          <p:nvPr/>
        </p:nvSpPr>
        <p:spPr>
          <a:xfrm rot="5400000">
            <a:off x="3743420" y="2352328"/>
            <a:ext cx="2976575" cy="118818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CD316-8F7C-09AA-D780-0FC342480D2D}"/>
              </a:ext>
            </a:extLst>
          </p:cNvPr>
          <p:cNvSpPr/>
          <p:nvPr/>
        </p:nvSpPr>
        <p:spPr>
          <a:xfrm>
            <a:off x="5369344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4F9A2C-5253-35E1-4E16-BBAFCF0210C4}"/>
              </a:ext>
            </a:extLst>
          </p:cNvPr>
          <p:cNvSpPr/>
          <p:nvPr/>
        </p:nvSpPr>
        <p:spPr>
          <a:xfrm>
            <a:off x="4769666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C8478F-863D-230D-B7B8-73DE34A3DF2A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5104415" y="3083179"/>
            <a:ext cx="26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D50CD83-444C-DCE7-1E9F-FAE722C252DE}"/>
              </a:ext>
            </a:extLst>
          </p:cNvPr>
          <p:cNvSpPr/>
          <p:nvPr/>
        </p:nvSpPr>
        <p:spPr>
          <a:xfrm rot="5400000">
            <a:off x="6760702" y="2352328"/>
            <a:ext cx="2976575" cy="118818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85409-EA08-048C-64F0-EEB83B25719D}"/>
              </a:ext>
            </a:extLst>
          </p:cNvPr>
          <p:cNvSpPr/>
          <p:nvPr/>
        </p:nvSpPr>
        <p:spPr>
          <a:xfrm>
            <a:off x="8386626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12DA41-94A6-CF64-EF05-D74AED609F59}"/>
              </a:ext>
            </a:extLst>
          </p:cNvPr>
          <p:cNvSpPr/>
          <p:nvPr/>
        </p:nvSpPr>
        <p:spPr>
          <a:xfrm>
            <a:off x="7786948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4BE8D1-C44A-A348-1486-11D5E27CEEFB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8121697" y="3083179"/>
            <a:ext cx="26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01E3E9-BEA0-014C-DB5D-E57522AB87CF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8721375" y="3083178"/>
            <a:ext cx="403377" cy="1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2C2F2F-A76F-0A81-8887-DD3B341E0E14}"/>
              </a:ext>
            </a:extLst>
          </p:cNvPr>
          <p:cNvSpPr/>
          <p:nvPr/>
        </p:nvSpPr>
        <p:spPr>
          <a:xfrm rot="5400000">
            <a:off x="2254192" y="2352328"/>
            <a:ext cx="2976575" cy="118818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Proc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B66771-8709-E43E-E0CF-3D9677A5BD86}"/>
              </a:ext>
            </a:extLst>
          </p:cNvPr>
          <p:cNvSpPr/>
          <p:nvPr/>
        </p:nvSpPr>
        <p:spPr>
          <a:xfrm>
            <a:off x="3880116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3289D2-EB17-E4FF-8E50-0E732911C842}"/>
              </a:ext>
            </a:extLst>
          </p:cNvPr>
          <p:cNvSpPr/>
          <p:nvPr/>
        </p:nvSpPr>
        <p:spPr>
          <a:xfrm>
            <a:off x="3280438" y="1898367"/>
            <a:ext cx="334749" cy="236962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EBF45E-ECA7-69A7-5559-E14E134C76A7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3615187" y="3083179"/>
            <a:ext cx="264929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0CE29-832F-8B3A-7AA1-FE49EF3F66B9}"/>
              </a:ext>
            </a:extLst>
          </p:cNvPr>
          <p:cNvGrpSpPr/>
          <p:nvPr/>
        </p:nvGrpSpPr>
        <p:grpSpPr>
          <a:xfrm>
            <a:off x="4214865" y="3083180"/>
            <a:ext cx="3572083" cy="0"/>
            <a:chOff x="4214865" y="3083160"/>
            <a:chExt cx="3572083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84BD54-4940-ADC9-E6FD-9B0EE328E1BE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>
            <a:xfrm>
              <a:off x="5704093" y="3083160"/>
              <a:ext cx="547169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2809CC-7600-B5EA-5942-1C77C2547878}"/>
                </a:ext>
              </a:extLst>
            </p:cNvPr>
            <p:cNvCxnSpPr>
              <a:cxnSpLocks/>
              <a:stCxn id="25" idx="3"/>
              <a:endCxn id="17" idx="1"/>
            </p:cNvCxnSpPr>
            <p:nvPr/>
          </p:nvCxnSpPr>
          <p:spPr>
            <a:xfrm>
              <a:off x="4214865" y="3083160"/>
              <a:ext cx="554801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ysDot"/>
              <a:miter lim="800000"/>
              <a:tailEnd type="triangle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9EE82A-2F0B-7F33-C9CD-65CE7510941E}"/>
                </a:ext>
              </a:extLst>
            </p:cNvPr>
            <p:cNvCxnSpPr>
              <a:cxnSpLocks/>
              <a:stCxn id="12" idx="3"/>
              <a:endCxn id="21" idx="1"/>
            </p:cNvCxnSpPr>
            <p:nvPr/>
          </p:nvCxnSpPr>
          <p:spPr>
            <a:xfrm>
              <a:off x="7185689" y="3083160"/>
              <a:ext cx="601259" cy="0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ysDot"/>
              <a:miter lim="800000"/>
              <a:tailEnd type="triangle"/>
            </a:ln>
            <a:effectLst/>
          </p:spPr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8CAB85-8A10-52A6-8293-3DEB161AE543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761738" y="3083177"/>
            <a:ext cx="518700" cy="2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9A58666-9F9F-1EDB-0416-8787FA403F8D}"/>
              </a:ext>
            </a:extLst>
          </p:cNvPr>
          <p:cNvSpPr/>
          <p:nvPr/>
        </p:nvSpPr>
        <p:spPr>
          <a:xfrm>
            <a:off x="720646" y="4646746"/>
            <a:ext cx="1104898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we achieve this inexactness/parallelism?</a:t>
            </a: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 ”Layers as Time Dimension” and then apply Parallel-in-Time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Lots of options: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Gander,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“50 years of time parallel time integration,” 2015.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Parareal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Lions,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Maday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Turinici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C. R. Acad. Sci. Paris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Sér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 Math. 332 2001.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PFASST: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Emmett, Minion. Communications in Applied Mathematics and Computational Science 7, 2012.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MGRIT: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Falgout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Friedhoff, Kolev, MacLachlan, Schroder. SIAM SISC 2014.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B42EB3-E695-BFA5-C538-45FF1EA6A279}"/>
              </a:ext>
            </a:extLst>
          </p:cNvPr>
          <p:cNvGrpSpPr/>
          <p:nvPr/>
        </p:nvGrpSpPr>
        <p:grpSpPr>
          <a:xfrm>
            <a:off x="4214865" y="3083180"/>
            <a:ext cx="3572083" cy="0"/>
            <a:chOff x="4367265" y="2882878"/>
            <a:chExt cx="3572083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C9F6E12-58E3-8168-51C0-4BD91815C020}"/>
                </a:ext>
              </a:extLst>
            </p:cNvPr>
            <p:cNvCxnSpPr>
              <a:cxnSpLocks/>
            </p:cNvCxnSpPr>
            <p:nvPr/>
          </p:nvCxnSpPr>
          <p:spPr>
            <a:xfrm>
              <a:off x="5856493" y="2882878"/>
              <a:ext cx="547169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3D086BC-FAC5-C48F-8FC1-E9392A4ED1BD}"/>
                </a:ext>
              </a:extLst>
            </p:cNvPr>
            <p:cNvCxnSpPr>
              <a:cxnSpLocks/>
            </p:cNvCxnSpPr>
            <p:nvPr/>
          </p:nvCxnSpPr>
          <p:spPr>
            <a:xfrm>
              <a:off x="4367265" y="2882878"/>
              <a:ext cx="554802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12A9B7-D0CD-6B86-BBB8-A4EC4C703713}"/>
                </a:ext>
              </a:extLst>
            </p:cNvPr>
            <p:cNvCxnSpPr>
              <a:cxnSpLocks/>
            </p:cNvCxnSpPr>
            <p:nvPr/>
          </p:nvCxnSpPr>
          <p:spPr>
            <a:xfrm>
              <a:off x="7338089" y="2882878"/>
              <a:ext cx="601259" cy="0"/>
            </a:xfrm>
            <a:prstGeom prst="lin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716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FC86-5E73-C7EC-3ECD-6B7D59A1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5B4EC9-0D90-9A83-7716-5E56CE8BD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05BFD-F869-5DF9-DE0D-A3D2A0EC3E96}"/>
              </a:ext>
            </a:extLst>
          </p:cNvPr>
          <p:cNvSpPr txBox="1"/>
          <p:nvPr/>
        </p:nvSpPr>
        <p:spPr>
          <a:xfrm>
            <a:off x="742038" y="882168"/>
            <a:ext cx="10576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MGRIT algorithm uses “divide and conquer” approach to inference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“Fine grid relaxation”: Fixes local errors between layers – embarrassingly parallel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“Coarse grid correction”: Fixes global errors – serial inference on smaller network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136CB6-6AA3-9742-3E44-6EBBB75FFFB4}"/>
              </a:ext>
            </a:extLst>
          </p:cNvPr>
          <p:cNvGrpSpPr/>
          <p:nvPr/>
        </p:nvGrpSpPr>
        <p:grpSpPr>
          <a:xfrm>
            <a:off x="3983154" y="2311631"/>
            <a:ext cx="7779949" cy="1576363"/>
            <a:chOff x="6616242" y="1290850"/>
            <a:chExt cx="5313810" cy="297657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B7C2C24-CE1D-ACCC-03A5-2A3D84F04DC0}"/>
                </a:ext>
              </a:extLst>
            </p:cNvPr>
            <p:cNvSpPr/>
            <p:nvPr/>
          </p:nvSpPr>
          <p:spPr>
            <a:xfrm rot="5400000">
              <a:off x="8049610" y="2373364"/>
              <a:ext cx="2976575" cy="811547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 3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D16637-FDC5-D644-AD20-8A4634031142}"/>
                </a:ext>
              </a:extLst>
            </p:cNvPr>
            <p:cNvSpPr/>
            <p:nvPr/>
          </p:nvSpPr>
          <p:spPr>
            <a:xfrm>
              <a:off x="11184949" y="2340318"/>
              <a:ext cx="228638" cy="1453495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Final Layer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203C389-4EF6-E453-AC65-961FCA9F0FCD}"/>
                </a:ext>
              </a:extLst>
            </p:cNvPr>
            <p:cNvSpPr/>
            <p:nvPr/>
          </p:nvSpPr>
          <p:spPr>
            <a:xfrm>
              <a:off x="11701414" y="2340318"/>
              <a:ext cx="228638" cy="14534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38F6D8-7565-CAB3-9E2C-FC2206C3C5A3}"/>
                </a:ext>
              </a:extLst>
            </p:cNvPr>
            <p:cNvSpPr/>
            <p:nvPr/>
          </p:nvSpPr>
          <p:spPr>
            <a:xfrm>
              <a:off x="6616242" y="2322023"/>
              <a:ext cx="228638" cy="15156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ED3E88-8607-D722-B197-2973F5A0F255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11413587" y="3067065"/>
              <a:ext cx="287827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904F73-BBD3-A9A0-2834-349E001785C6}"/>
                </a:ext>
              </a:extLst>
            </p:cNvPr>
            <p:cNvSpPr/>
            <p:nvPr/>
          </p:nvSpPr>
          <p:spPr>
            <a:xfrm>
              <a:off x="9631905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6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7A42E8-2FC4-F076-5D66-61E713B89001}"/>
                </a:ext>
              </a:extLst>
            </p:cNvPr>
            <p:cNvSpPr/>
            <p:nvPr/>
          </p:nvSpPr>
          <p:spPr>
            <a:xfrm>
              <a:off x="9222317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C88422-FC8B-E7BE-141E-F7A353B0B98B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9450955" y="3077257"/>
              <a:ext cx="18095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E228879-E943-471D-96BA-A0BA13432E11}"/>
                </a:ext>
              </a:extLst>
            </p:cNvPr>
            <p:cNvSpPr/>
            <p:nvPr/>
          </p:nvSpPr>
          <p:spPr>
            <a:xfrm rot="5400000">
              <a:off x="7037660" y="2373364"/>
              <a:ext cx="2976575" cy="811547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 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A2AD44-2BDA-0F1F-B2CA-1C8898522A0D}"/>
                </a:ext>
              </a:extLst>
            </p:cNvPr>
            <p:cNvSpPr/>
            <p:nvPr/>
          </p:nvSpPr>
          <p:spPr>
            <a:xfrm>
              <a:off x="8619955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6097BE-418F-2674-605E-B816CBF37F4F}"/>
                </a:ext>
              </a:extLst>
            </p:cNvPr>
            <p:cNvSpPr/>
            <p:nvPr/>
          </p:nvSpPr>
          <p:spPr>
            <a:xfrm>
              <a:off x="8210367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3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2A23DD-3FFE-F031-47BD-E4676A81239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8439005" y="3077257"/>
              <a:ext cx="18095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93DB650-B04E-CFF4-331D-7C714008B974}"/>
                </a:ext>
              </a:extLst>
            </p:cNvPr>
            <p:cNvSpPr/>
            <p:nvPr/>
          </p:nvSpPr>
          <p:spPr>
            <a:xfrm rot="5400000">
              <a:off x="9098504" y="2373364"/>
              <a:ext cx="2976573" cy="811547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94F2C2-3DF5-9B9E-4D70-111EF0E22896}"/>
                </a:ext>
              </a:extLst>
            </p:cNvPr>
            <p:cNvSpPr/>
            <p:nvPr/>
          </p:nvSpPr>
          <p:spPr>
            <a:xfrm>
              <a:off x="10680799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60648D2-B0C5-6B67-4A1F-9830E8FFF180}"/>
                </a:ext>
              </a:extLst>
            </p:cNvPr>
            <p:cNvSpPr/>
            <p:nvPr/>
          </p:nvSpPr>
          <p:spPr>
            <a:xfrm>
              <a:off x="10271211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7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ED0241-6130-11EC-F115-7645965E1F27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>
              <a:off x="10499849" y="3077257"/>
              <a:ext cx="18095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DAE375-B8D3-04AE-9E4A-165083E387BF}"/>
                </a:ext>
              </a:extLst>
            </p:cNvPr>
            <p:cNvCxnSpPr>
              <a:cxnSpLocks/>
              <a:stCxn id="35" idx="3"/>
              <a:endCxn id="23" idx="1"/>
            </p:cNvCxnSpPr>
            <p:nvPr/>
          </p:nvCxnSpPr>
          <p:spPr>
            <a:xfrm flipV="1">
              <a:off x="10909437" y="3067065"/>
              <a:ext cx="275512" cy="10192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0184F76-FA5E-0B25-DD8B-8E709ECDACB2}"/>
                </a:ext>
              </a:extLst>
            </p:cNvPr>
            <p:cNvSpPr/>
            <p:nvPr/>
          </p:nvSpPr>
          <p:spPr>
            <a:xfrm rot="5400000">
              <a:off x="6020497" y="2373363"/>
              <a:ext cx="2976574" cy="811547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 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2870FB-B88D-C720-50BC-C801E6BDB87D}"/>
                </a:ext>
              </a:extLst>
            </p:cNvPr>
            <p:cNvSpPr/>
            <p:nvPr/>
          </p:nvSpPr>
          <p:spPr>
            <a:xfrm>
              <a:off x="7602792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96C983-93F8-870E-0B91-3A7A19BED5D8}"/>
                </a:ext>
              </a:extLst>
            </p:cNvPr>
            <p:cNvSpPr/>
            <p:nvPr/>
          </p:nvSpPr>
          <p:spPr>
            <a:xfrm>
              <a:off x="7193204" y="2053807"/>
              <a:ext cx="228638" cy="2046899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Layer 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FC2C5DC-9CA5-957A-76FA-AFD39D51D676}"/>
                </a:ext>
              </a:extLst>
            </p:cNvPr>
            <p:cNvCxnSpPr>
              <a:cxnSpLocks/>
              <a:stCxn id="41" idx="3"/>
              <a:endCxn id="40" idx="1"/>
            </p:cNvCxnSpPr>
            <p:nvPr/>
          </p:nvCxnSpPr>
          <p:spPr>
            <a:xfrm>
              <a:off x="7421842" y="3077257"/>
              <a:ext cx="180950" cy="0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C842FF6-C612-BC3F-13D8-A633978AF6AA}"/>
                </a:ext>
              </a:extLst>
            </p:cNvPr>
            <p:cNvCxnSpPr>
              <a:cxnSpLocks/>
              <a:stCxn id="25" idx="3"/>
              <a:endCxn id="41" idx="1"/>
            </p:cNvCxnSpPr>
            <p:nvPr/>
          </p:nvCxnSpPr>
          <p:spPr>
            <a:xfrm flipV="1">
              <a:off x="6844880" y="3077257"/>
              <a:ext cx="348324" cy="2612"/>
            </a:xfrm>
            <a:prstGeom prst="line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1F918B0-E162-4074-C476-2DF942CE84C8}"/>
              </a:ext>
            </a:extLst>
          </p:cNvPr>
          <p:cNvSpPr/>
          <p:nvPr/>
        </p:nvSpPr>
        <p:spPr>
          <a:xfrm>
            <a:off x="7855454" y="4616271"/>
            <a:ext cx="334749" cy="10840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8A91C0-BB41-5233-748A-E665E20A23C4}"/>
              </a:ext>
            </a:extLst>
          </p:cNvPr>
          <p:cNvSpPr/>
          <p:nvPr/>
        </p:nvSpPr>
        <p:spPr>
          <a:xfrm>
            <a:off x="6373858" y="4616271"/>
            <a:ext cx="334749" cy="10840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4F03A-EAF0-9B22-5551-CE2D7FEDF722}"/>
              </a:ext>
            </a:extLst>
          </p:cNvPr>
          <p:cNvSpPr/>
          <p:nvPr/>
        </p:nvSpPr>
        <p:spPr>
          <a:xfrm>
            <a:off x="9391140" y="4616271"/>
            <a:ext cx="334749" cy="10840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33D1E-0D62-0C26-3AEE-9F532DED4ECA}"/>
              </a:ext>
            </a:extLst>
          </p:cNvPr>
          <p:cNvSpPr/>
          <p:nvPr/>
        </p:nvSpPr>
        <p:spPr>
          <a:xfrm>
            <a:off x="4884630" y="4616271"/>
            <a:ext cx="334749" cy="108401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FA8D472-4CC4-778D-BEB7-EEE205AAED9C}"/>
              </a:ext>
            </a:extLst>
          </p:cNvPr>
          <p:cNvSpPr/>
          <p:nvPr/>
        </p:nvSpPr>
        <p:spPr>
          <a:xfrm rot="5400000">
            <a:off x="6581237" y="2431461"/>
            <a:ext cx="1571726" cy="5240219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49CCD5-8617-6016-98A6-AB72FD6950A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708607" y="5158279"/>
            <a:ext cx="1146847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01951-CF91-10AC-2472-5A4C5431E82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5219379" y="5158279"/>
            <a:ext cx="1154479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5AFA8A-890B-0379-9EF4-E7D69D3F249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190203" y="5158279"/>
            <a:ext cx="1200937" cy="0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7BAD81-7547-C20E-640D-377B56B3AD98}"/>
              </a:ext>
            </a:extLst>
          </p:cNvPr>
          <p:cNvSpPr txBox="1"/>
          <p:nvPr/>
        </p:nvSpPr>
        <p:spPr>
          <a:xfrm>
            <a:off x="742038" y="2776646"/>
            <a:ext cx="263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 Grid Relaxation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(Approximate/Parallel)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2AD3E9-CDD1-D51B-C8DB-5F141E6F79EE}"/>
              </a:ext>
            </a:extLst>
          </p:cNvPr>
          <p:cNvSpPr txBox="1"/>
          <p:nvPr/>
        </p:nvSpPr>
        <p:spPr>
          <a:xfrm>
            <a:off x="846373" y="4548237"/>
            <a:ext cx="2557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Coarse grid correction, Bigger Time steps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(Exact/Serial/Cheap)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6F17234-02DF-F6F9-CB76-94EEA021C068}"/>
              </a:ext>
            </a:extLst>
          </p:cNvPr>
          <p:cNvSpPr>
            <a:spLocks noChangeAspect="1"/>
          </p:cNvSpPr>
          <p:nvPr/>
        </p:nvSpPr>
        <p:spPr>
          <a:xfrm rot="11048359">
            <a:off x="4025548" y="3668171"/>
            <a:ext cx="1315084" cy="1296944"/>
          </a:xfrm>
          <a:prstGeom prst="arc">
            <a:avLst>
              <a:gd name="adj1" fmla="val 16200000"/>
              <a:gd name="adj2" fmla="val 4510559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EED2FB5-2E17-EA55-B90D-DBB884AF89DF}"/>
              </a:ext>
            </a:extLst>
          </p:cNvPr>
          <p:cNvSpPr>
            <a:spLocks noChangeAspect="1"/>
          </p:cNvSpPr>
          <p:nvPr/>
        </p:nvSpPr>
        <p:spPr>
          <a:xfrm rot="3388516">
            <a:off x="9135092" y="3548215"/>
            <a:ext cx="1576192" cy="1576192"/>
          </a:xfrm>
          <a:prstGeom prst="arc">
            <a:avLst>
              <a:gd name="adj1" fmla="val 15374080"/>
              <a:gd name="adj2" fmla="val 1007204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6B2E36-8E0C-A6A4-66E6-8912F14186BD}"/>
              </a:ext>
            </a:extLst>
          </p:cNvPr>
          <p:cNvSpPr txBox="1"/>
          <p:nvPr/>
        </p:nvSpPr>
        <p:spPr>
          <a:xfrm>
            <a:off x="3444462" y="4043918"/>
            <a:ext cx="1187631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Approximate 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5CFEB-DD94-26B6-2487-63184CA6487A}"/>
              </a:ext>
            </a:extLst>
          </p:cNvPr>
          <p:cNvSpPr txBox="1"/>
          <p:nvPr/>
        </p:nvSpPr>
        <p:spPr>
          <a:xfrm>
            <a:off x="10217004" y="4240361"/>
            <a:ext cx="971143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8E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Coarse Correction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B6BF6F-0A00-8262-D929-5E645A295B35}"/>
              </a:ext>
            </a:extLst>
          </p:cNvPr>
          <p:cNvSpPr txBox="1"/>
          <p:nvPr/>
        </p:nvSpPr>
        <p:spPr>
          <a:xfrm>
            <a:off x="744773" y="6069271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what does training look like?</a:t>
            </a:r>
          </a:p>
        </p:txBody>
      </p:sp>
    </p:spTree>
    <p:extLst>
      <p:ext uri="{BB962C8B-B14F-4D97-AF65-F5344CB8AC3E}">
        <p14:creationId xmlns:p14="http://schemas.microsoft.com/office/powerpoint/2010/main" val="19037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F9E41-71A6-C17E-C0AA-5B9150B6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21FD-B8BB-F7A5-8ED4-F5A1851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Architecture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43A1403-00E5-2143-734F-0AE37D63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8598" y="1486675"/>
            <a:ext cx="5394805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A91CB-027B-4521-3BA3-2270D3CA27EA}"/>
              </a:ext>
            </a:extLst>
          </p:cNvPr>
          <p:cNvSpPr txBox="1"/>
          <p:nvPr/>
        </p:nvSpPr>
        <p:spPr>
          <a:xfrm>
            <a:off x="720648" y="6059584"/>
            <a:ext cx="1131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Johnson, N.S.,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Vulimiri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P.S., To, A.C., Zhang, X., Brice, C.A.,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Kappes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B.B. and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Stebner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A.P., 2020. Invited review: Machine learning for materials developments in metals additive manufacturing.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Additive Manufacturing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36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p.101641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C93E86-3E02-75D1-3D86-CEA39D311E8F}"/>
              </a:ext>
            </a:extLst>
          </p:cNvPr>
          <p:cNvSpPr/>
          <p:nvPr/>
        </p:nvSpPr>
        <p:spPr>
          <a:xfrm>
            <a:off x="3391242" y="2909678"/>
            <a:ext cx="1857191" cy="1412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0B48EA-7787-1983-C401-F337677CE92A}"/>
                  </a:ext>
                </a:extLst>
              </p:cNvPr>
              <p:cNvSpPr txBox="1"/>
              <p:nvPr/>
            </p:nvSpPr>
            <p:spPr>
              <a:xfrm>
                <a:off x="720647" y="798413"/>
                <a:ext cx="3599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Activation Functions: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(…)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0B48EA-7787-1983-C401-F337677CE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7" y="798413"/>
                <a:ext cx="3599190" cy="461665"/>
              </a:xfrm>
              <a:prstGeom prst="rect">
                <a:avLst/>
              </a:prstGeom>
              <a:blipFill>
                <a:blip r:embed="rId4"/>
                <a:stretch>
                  <a:fillRect l="-2456" t="-5263" r="-3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669F0-1545-D33B-4A00-56C1879B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5FE73-C63E-9A1A-9007-96E899D30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8AD2E-A328-10DC-7445-1DE158CD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48" y="992928"/>
            <a:ext cx="9446581" cy="5499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85EEE-13CB-764C-958E-95798B661009}"/>
              </a:ext>
            </a:extLst>
          </p:cNvPr>
          <p:cNvSpPr txBox="1"/>
          <p:nvPr/>
        </p:nvSpPr>
        <p:spPr>
          <a:xfrm>
            <a:off x="6217920" y="3291135"/>
            <a:ext cx="5083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MGRIT Iteration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81403-A583-CC42-9212-DBF71BCE8C03}"/>
              </a:ext>
            </a:extLst>
          </p:cNvPr>
          <p:cNvSpPr txBox="1"/>
          <p:nvPr/>
        </p:nvSpPr>
        <p:spPr>
          <a:xfrm>
            <a:off x="6217920" y="4891612"/>
            <a:ext cx="530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MGRIT Iteration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9B180C-D618-984E-42F3-D913770BBD2E}"/>
              </a:ext>
            </a:extLst>
          </p:cNvPr>
          <p:cNvCxnSpPr>
            <a:cxnSpLocks/>
          </p:cNvCxnSpPr>
          <p:nvPr/>
        </p:nvCxnSpPr>
        <p:spPr>
          <a:xfrm flipH="1">
            <a:off x="5749848" y="3552745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6ABC29-CB3B-D717-C461-BDC82078ED1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749848" y="515322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97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9588573-EF8B-0F47-A507-BA29F088B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DBF673-FED2-E060-CEDE-1595D2FBD57D}"/>
              </a:ext>
            </a:extLst>
          </p:cNvPr>
          <p:cNvGrpSpPr/>
          <p:nvPr/>
        </p:nvGrpSpPr>
        <p:grpSpPr>
          <a:xfrm>
            <a:off x="9459402" y="844266"/>
            <a:ext cx="2390693" cy="2639325"/>
            <a:chOff x="7723367" y="685240"/>
            <a:chExt cx="2390693" cy="26393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0621" r="3563" b="16020"/>
            <a:stretch/>
          </p:blipFill>
          <p:spPr>
            <a:xfrm>
              <a:off x="7723367" y="685240"/>
              <a:ext cx="2390693" cy="24336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E2DA3-9364-4DBD-E4A9-E1F3C53454AC}"/>
                </a:ext>
              </a:extLst>
            </p:cNvPr>
            <p:cNvSpPr txBox="1"/>
            <p:nvPr/>
          </p:nvSpPr>
          <p:spPr>
            <a:xfrm>
              <a:off x="8282610" y="2955233"/>
              <a:ext cx="1293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MNIST Data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D2203-6D54-AA64-D172-3DE65086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3" y="910053"/>
            <a:ext cx="4826049" cy="2685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68240-F890-9AAA-09CC-55F74D454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7" y="965303"/>
            <a:ext cx="3578136" cy="26335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9A2360-4F52-9FA6-A0CF-9CF7A7C314E1}"/>
              </a:ext>
            </a:extLst>
          </p:cNvPr>
          <p:cNvSpPr txBox="1"/>
          <p:nvPr/>
        </p:nvSpPr>
        <p:spPr>
          <a:xfrm>
            <a:off x="2491409" y="123245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30X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26F6EE-1073-D5AC-FB80-2D7E73D43B3A}"/>
              </a:ext>
            </a:extLst>
          </p:cNvPr>
          <p:cNvSpPr txBox="1"/>
          <p:nvPr/>
        </p:nvSpPr>
        <p:spPr>
          <a:xfrm>
            <a:off x="715007" y="3768454"/>
            <a:ext cx="5380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Layer-Parallel Complements Data Parallel!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4A962F-C3CE-9EE8-3F03-99060236E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524" y="3744514"/>
            <a:ext cx="3988470" cy="2711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90CD9B-3E5D-D00A-383E-67B55C1C0D36}"/>
              </a:ext>
            </a:extLst>
          </p:cNvPr>
          <p:cNvSpPr txBox="1"/>
          <p:nvPr/>
        </p:nvSpPr>
        <p:spPr>
          <a:xfrm>
            <a:off x="7898296" y="6488668"/>
            <a:ext cx="380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Channels, 128 Steps, Batch Size 256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A560-7A8C-2CA8-8BD0-B0CB6B5F1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99" y="4226382"/>
            <a:ext cx="4826049" cy="23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ECCF-AAB5-D51D-F87D-DBC75DAE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4E72A-8407-66B7-8078-D3424A64F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E46F7-FAF0-DE34-3F74-1F15FD28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32" y="1288016"/>
            <a:ext cx="6045620" cy="2214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BB2BF-6DC5-B6F7-72A3-3F8F56AB7DCE}"/>
              </a:ext>
            </a:extLst>
          </p:cNvPr>
          <p:cNvSpPr txBox="1"/>
          <p:nvPr/>
        </p:nvSpPr>
        <p:spPr>
          <a:xfrm>
            <a:off x="768626" y="781877"/>
            <a:ext cx="55394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Layer-parallel achieves sub-optimal multigrid efficiencies, must coarsen in space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 this idea on 3D ”image segmentation”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Again using neural 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1F00C-003D-19CA-DE35-F663802A1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3" t="8356" r="6711" b="9946"/>
          <a:stretch/>
        </p:blipFill>
        <p:spPr>
          <a:xfrm>
            <a:off x="675860" y="2173357"/>
            <a:ext cx="4863548" cy="1590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023F6-FAAF-3075-7E7B-D5073A91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340" y="4037120"/>
            <a:ext cx="3625882" cy="2713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AD502-62FE-B164-7DFE-613116253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763" y="4042590"/>
            <a:ext cx="3625882" cy="2592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DB075B-294F-C143-51D3-E798533FC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85" y="4049398"/>
            <a:ext cx="3625882" cy="2443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29128F-EB6C-8B0F-0154-92CC068B2C05}"/>
              </a:ext>
            </a:extLst>
          </p:cNvPr>
          <p:cNvSpPr txBox="1"/>
          <p:nvPr/>
        </p:nvSpPr>
        <p:spPr>
          <a:xfrm>
            <a:off x="10822075" y="5034224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5x speedup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B07B6-230E-E7DA-3D0A-149C9287557F}"/>
              </a:ext>
            </a:extLst>
          </p:cNvPr>
          <p:cNvSpPr txBox="1"/>
          <p:nvPr/>
        </p:nvSpPr>
        <p:spPr>
          <a:xfrm>
            <a:off x="10741687" y="588833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15x speedup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FEF0F-C9E9-ACF8-33C3-345B178B70B3}"/>
              </a:ext>
            </a:extLst>
          </p:cNvPr>
          <p:cNvSpPr txBox="1"/>
          <p:nvPr/>
        </p:nvSpPr>
        <p:spPr>
          <a:xfrm>
            <a:off x="7125956" y="4181789"/>
            <a:ext cx="837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11524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2791E6-3C73-60B4-6289-26792838FDB0}"/>
              </a:ext>
            </a:extLst>
          </p:cNvPr>
          <p:cNvSpPr txBox="1"/>
          <p:nvPr/>
        </p:nvSpPr>
        <p:spPr>
          <a:xfrm>
            <a:off x="720648" y="810728"/>
            <a:ext cx="94850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 err="1"/>
              <a:t>ResNet</a:t>
            </a:r>
            <a:r>
              <a:rPr lang="en-US" sz="2400" dirty="0"/>
              <a:t> paper, we developed a similar Neural ODE architecture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66476-4AC2-41CC-4E25-D223B987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Multiple-Neural ODEs: </a:t>
            </a:r>
            <a:r>
              <a:rPr lang="en-US" dirty="0" err="1"/>
              <a:t>TinyImageNet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C0A1E-9A03-4036-B6EC-F30EB8DD6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B33A6B-252D-EBE4-3127-FD6C09090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26" b="8952"/>
          <a:stretch/>
        </p:blipFill>
        <p:spPr>
          <a:xfrm>
            <a:off x="1393697" y="1514473"/>
            <a:ext cx="9404604" cy="2272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DFD89-BC15-5C8A-1B2C-C93C102830D8}"/>
              </a:ext>
            </a:extLst>
          </p:cNvPr>
          <p:cNvSpPr txBox="1"/>
          <p:nvPr/>
        </p:nvSpPr>
        <p:spPr>
          <a:xfrm>
            <a:off x="720649" y="3946358"/>
            <a:ext cx="4896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</a:rPr>
              <a:t>Tiny ImageNet 88000 training 22000 test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200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64×64 images with 3 color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Batch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1808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C803-D430-D1DE-E13E-F5E9163C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240503"/>
            <a:ext cx="10596536" cy="570225"/>
          </a:xfrm>
        </p:spPr>
        <p:txBody>
          <a:bodyPr/>
          <a:lstStyle/>
          <a:p>
            <a:r>
              <a:rPr lang="en-US" dirty="0" err="1"/>
              <a:t>TinyImageNet</a:t>
            </a:r>
            <a:r>
              <a:rPr lang="en-US" dirty="0"/>
              <a:t>: Strong scaling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5D017-8539-8333-A6E8-C9EFEEBEF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3863B7-7E19-5132-35EC-80D6D0C956BD}"/>
              </a:ext>
            </a:extLst>
          </p:cNvPr>
          <p:cNvGrpSpPr/>
          <p:nvPr/>
        </p:nvGrpSpPr>
        <p:grpSpPr>
          <a:xfrm>
            <a:off x="1141657" y="1681613"/>
            <a:ext cx="9908687" cy="3407368"/>
            <a:chOff x="1056057" y="1551581"/>
            <a:chExt cx="9908687" cy="3407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B0106B-B1D6-39D5-7FC9-ECA3EA88E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057" y="1551581"/>
              <a:ext cx="4826049" cy="34073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4A093A-19D1-9AD0-709C-1F456764E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8695" y="1551581"/>
              <a:ext cx="4826049" cy="340736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EB1B91-FD47-25A9-8B6C-26E034E499EC}"/>
              </a:ext>
            </a:extLst>
          </p:cNvPr>
          <p:cNvSpPr txBox="1"/>
          <p:nvPr/>
        </p:nvSpPr>
        <p:spPr>
          <a:xfrm>
            <a:off x="567047" y="882180"/>
            <a:ext cx="10947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Running on </a:t>
            </a:r>
            <a:r>
              <a:rPr lang="en-US" sz="2400" b="1" dirty="0">
                <a:solidFill>
                  <a:srgbClr val="0432FF"/>
                </a:solidFill>
              </a:rPr>
              <a:t>A100 GPU’s</a:t>
            </a:r>
            <a:r>
              <a:rPr lang="en-US" sz="2400" dirty="0"/>
              <a:t>, layer-parallel yields strong scaling on a 256 layer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EE9E1-BF52-7B66-1E2C-27E74E5FA1E3}"/>
              </a:ext>
            </a:extLst>
          </p:cNvPr>
          <p:cNvSpPr txBox="1"/>
          <p:nvPr/>
        </p:nvSpPr>
        <p:spPr>
          <a:xfrm>
            <a:off x="567048" y="5486399"/>
            <a:ext cx="11461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Take home</a:t>
            </a:r>
            <a:r>
              <a:rPr lang="en-US" sz="2800" dirty="0"/>
              <a:t>: Forward iterations are expensive given single backward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accuracy of one forward iteration is sufficient</a:t>
            </a:r>
          </a:p>
        </p:txBody>
      </p:sp>
    </p:spTree>
    <p:extLst>
      <p:ext uri="{BB962C8B-B14F-4D97-AF65-F5344CB8AC3E}">
        <p14:creationId xmlns:p14="http://schemas.microsoft.com/office/powerpoint/2010/main" val="40657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DD49-F163-611A-62D5-D402D2C6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TinyImageNet</a:t>
            </a:r>
            <a:r>
              <a:rPr lang="en-US" dirty="0"/>
              <a:t>: Weak scaling on A100 GPUs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D8BEC-DAAE-1CEE-E319-D407EF655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A58FD-3788-6EC9-2C56-DF815EDA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77814" y="1008165"/>
            <a:ext cx="4831206" cy="3568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3D851-4304-4D80-B4B8-58CF63C48DAA}"/>
              </a:ext>
            </a:extLst>
          </p:cNvPr>
          <p:cNvSpPr txBox="1"/>
          <p:nvPr/>
        </p:nvSpPr>
        <p:spPr>
          <a:xfrm>
            <a:off x="1286494" y="4773880"/>
            <a:ext cx="96190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Take home: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Good weak scaling, about 2x runtime increase for 16x problem size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Bias in gradient slows layer-parallel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A9EEF-6AD8-8F27-9D51-BADDC80A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664" y="928250"/>
            <a:ext cx="4826049" cy="35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84C5-BBF9-F84A-568D-F9C14E3B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Layer-Parallel Wrap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2B04C-4793-C9B4-499D-73AB3C68C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BE4670-C738-9100-12C2-48F9FBADD7D5}"/>
              </a:ext>
            </a:extLst>
          </p:cNvPr>
          <p:cNvGrpSpPr/>
          <p:nvPr/>
        </p:nvGrpSpPr>
        <p:grpSpPr>
          <a:xfrm>
            <a:off x="7912110" y="786779"/>
            <a:ext cx="3988470" cy="2984417"/>
            <a:chOff x="8064046" y="1186835"/>
            <a:chExt cx="3988470" cy="29844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1AFCC1-4430-0255-A789-C2DB79EAC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4046" y="1186835"/>
              <a:ext cx="3988470" cy="29844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A05446-6D8E-9379-E2F6-EE95F9A7DE23}"/>
                </a:ext>
              </a:extLst>
            </p:cNvPr>
            <p:cNvSpPr txBox="1"/>
            <p:nvPr/>
          </p:nvSpPr>
          <p:spPr>
            <a:xfrm>
              <a:off x="10822075" y="2319594"/>
              <a:ext cx="1034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5x speedup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EAF114-E871-5DAD-D8CC-6E4289C71F7D}"/>
                </a:ext>
              </a:extLst>
            </p:cNvPr>
            <p:cNvSpPr txBox="1"/>
            <p:nvPr/>
          </p:nvSpPr>
          <p:spPr>
            <a:xfrm>
              <a:off x="10741687" y="3173705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</a:rPr>
                <a:t>15x speedup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CD68D7-0D77-7C98-520B-8A406EB3EE5B}"/>
              </a:ext>
            </a:extLst>
          </p:cNvPr>
          <p:cNvSpPr txBox="1"/>
          <p:nvPr/>
        </p:nvSpPr>
        <p:spPr>
          <a:xfrm>
            <a:off x="720648" y="810728"/>
            <a:ext cx="7266065" cy="29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Layer-parallel exploits a common numerical ”trick” to accelerate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Do things inexactly</a:t>
            </a:r>
            <a:r>
              <a:rPr lang="en-US" sz="2400" baseline="30000" dirty="0"/>
              <a:t>*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800" baseline="30000" dirty="0"/>
          </a:p>
          <a:p>
            <a:r>
              <a:rPr lang="en-US" sz="2800" dirty="0"/>
              <a:t>Layer-parallel only reduces time for forward or backward solves, it doesn’t improve algorithmic performance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F2BBA-E332-E970-EC18-56DC372CEF63}"/>
              </a:ext>
            </a:extLst>
          </p:cNvPr>
          <p:cNvSpPr txBox="1"/>
          <p:nvPr/>
        </p:nvSpPr>
        <p:spPr>
          <a:xfrm>
            <a:off x="720648" y="6380894"/>
            <a:ext cx="1059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*</a:t>
            </a:r>
            <a:r>
              <a:rPr lang="en-US" dirty="0"/>
              <a:t> I gave a talk “Perfection is the Enemy of Fast: The Case for Mathematically Induced Parallelism” – that was fun!</a:t>
            </a:r>
            <a:endParaRPr lang="en-US" baseline="30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D045C8-A5B1-F522-875D-33B4C998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18" y="3814297"/>
            <a:ext cx="3620254" cy="25664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C3DA34-8066-84B1-5B60-74235149894C}"/>
              </a:ext>
            </a:extLst>
          </p:cNvPr>
          <p:cNvSpPr txBox="1"/>
          <p:nvPr/>
        </p:nvSpPr>
        <p:spPr>
          <a:xfrm>
            <a:off x="646045" y="4284312"/>
            <a:ext cx="7266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Question: Can multilevel ideas help improve training and neural network algorithms?</a:t>
            </a:r>
          </a:p>
        </p:txBody>
      </p:sp>
    </p:spTree>
    <p:extLst>
      <p:ext uri="{BB962C8B-B14F-4D97-AF65-F5344CB8AC3E}">
        <p14:creationId xmlns:p14="http://schemas.microsoft.com/office/powerpoint/2010/main" val="145527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1F7D-62E9-BCFD-1C24-6B7918D0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BB3E-28C7-7EA4-88A0-55F9220C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Transfer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26DED-45B3-A980-3AF4-50CA4964F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20205-4FF5-1AA0-C78E-948FE6166B0E}"/>
              </a:ext>
            </a:extLst>
          </p:cNvPr>
          <p:cNvSpPr txBox="1"/>
          <p:nvPr/>
        </p:nvSpPr>
        <p:spPr>
          <a:xfrm>
            <a:off x="484348" y="6211669"/>
            <a:ext cx="1170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From: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E.J., Shen, Y., Wallis, P., Allen-Zhu, Z., Li, Y., Wang, S., Wang, L. and Chen, W., 2022. Lora: Low-rank adaptation of large language models.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ICLR, </a:t>
            </a:r>
            <a:r>
              <a:rPr lang="en-US" sz="1800" dirty="0">
                <a:hlinkClick r:id="rId2"/>
              </a:rPr>
              <a:t>https://huggingface.co/docs/peft/main/conceptual_guides/lora</a:t>
            </a:r>
            <a:r>
              <a:rPr lang="en-US" sz="1800" dirty="0"/>
              <a:t> (images)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FFD7E-0C1C-7712-E0EF-DEE6293EEE64}"/>
              </a:ext>
            </a:extLst>
          </p:cNvPr>
          <p:cNvSpPr txBox="1"/>
          <p:nvPr/>
        </p:nvSpPr>
        <p:spPr>
          <a:xfrm>
            <a:off x="720648" y="810728"/>
            <a:ext cx="79609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Nested Iteration is a common approach (“transfer learning”)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Train a coarse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Augment model (fine network)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Transfer parameters to fine network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Train fine network</a:t>
            </a:r>
          </a:p>
          <a:p>
            <a:endParaRPr lang="en-US" sz="1100" dirty="0"/>
          </a:p>
          <a:p>
            <a:r>
              <a:rPr lang="en-US" sz="2400" dirty="0"/>
              <a:t>This works well, and is what happens in large language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BA83E-D03F-1128-330B-5A5FF95854C9}"/>
              </a:ext>
            </a:extLst>
          </p:cNvPr>
          <p:cNvSpPr txBox="1"/>
          <p:nvPr/>
        </p:nvSpPr>
        <p:spPr>
          <a:xfrm>
            <a:off x="1065951" y="3279065"/>
            <a:ext cx="22985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Pre-training</a:t>
            </a:r>
          </a:p>
          <a:p>
            <a:endParaRPr lang="en-US" sz="2000" dirty="0"/>
          </a:p>
          <a:p>
            <a:r>
              <a:rPr lang="en-US" sz="2000" dirty="0"/>
              <a:t>Large corpus of data</a:t>
            </a:r>
          </a:p>
          <a:p>
            <a:r>
              <a:rPr lang="en-US" sz="2000" dirty="0"/>
              <a:t>Develop simple task</a:t>
            </a:r>
          </a:p>
          <a:p>
            <a:r>
              <a:rPr lang="en-US" sz="2000" dirty="0"/>
              <a:t>Gradient descent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DB5346-2AC8-9224-CF90-202258622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26"/>
          <a:stretch/>
        </p:blipFill>
        <p:spPr bwMode="auto">
          <a:xfrm>
            <a:off x="6017993" y="3589942"/>
            <a:ext cx="2663617" cy="26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0AD903-E0DB-5AC2-7693-880F64282254}"/>
              </a:ext>
            </a:extLst>
          </p:cNvPr>
          <p:cNvSpPr txBox="1"/>
          <p:nvPr/>
        </p:nvSpPr>
        <p:spPr>
          <a:xfrm>
            <a:off x="6744443" y="3279065"/>
            <a:ext cx="1210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Fine-Tune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CD9993A-A9D8-C689-71DB-4F2DBDCFD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0" r="1"/>
          <a:stretch/>
        </p:blipFill>
        <p:spPr bwMode="auto">
          <a:xfrm>
            <a:off x="9943812" y="3754411"/>
            <a:ext cx="1670471" cy="24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6485DC6-B89B-48AF-25BA-A1703D5E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9" t="39168" r="31130" b="14560"/>
          <a:stretch/>
        </p:blipFill>
        <p:spPr bwMode="auto">
          <a:xfrm>
            <a:off x="3475083" y="3754411"/>
            <a:ext cx="1897192" cy="14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CC04F-9956-C620-FEF3-6B833C404184}"/>
              </a:ext>
            </a:extLst>
          </p:cNvPr>
          <p:cNvSpPr txBox="1"/>
          <p:nvPr/>
        </p:nvSpPr>
        <p:spPr>
          <a:xfrm>
            <a:off x="3559541" y="3279065"/>
            <a:ext cx="1888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Augment-Model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AAEB8-72DB-4E95-383F-2724C77EFBC1}"/>
              </a:ext>
            </a:extLst>
          </p:cNvPr>
          <p:cNvSpPr txBox="1"/>
          <p:nvPr/>
        </p:nvSpPr>
        <p:spPr>
          <a:xfrm>
            <a:off x="10106949" y="3279065"/>
            <a:ext cx="1168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9657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56C7-E070-CF9F-7607-5535788B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Nested Iteration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CE2760-4342-9061-4E3F-3AE143586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7D9A8-B839-7412-1822-74F448C69E83}"/>
              </a:ext>
            </a:extLst>
          </p:cNvPr>
          <p:cNvSpPr txBox="1"/>
          <p:nvPr/>
        </p:nvSpPr>
        <p:spPr>
          <a:xfrm>
            <a:off x="720648" y="6211669"/>
            <a:ext cx="1121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Zou, L., Zhang, H. and Deng, Y., A Multi-Level Framework for Accelerating Training Transformer Models.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Twelfth International Conference on Learning Representations</a:t>
            </a:r>
            <a:r>
              <a:rPr lang="en-US" sz="1800" dirty="0">
                <a:solidFill>
                  <a:srgbClr val="222222"/>
                </a:solidFill>
                <a:latin typeface="Arial" panose="020B0604020202020204" pitchFamily="34" charset="0"/>
              </a:rPr>
              <a:t>, 2024.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B1F2D-16B7-B805-987F-48F29907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87" y="810728"/>
            <a:ext cx="9134522" cy="3464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02429-9524-99EF-F41C-522032CF2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497" y="4275548"/>
            <a:ext cx="4313824" cy="1785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76163B-E7C7-584E-83C1-7F7326C5D47F}"/>
              </a:ext>
            </a:extLst>
          </p:cNvPr>
          <p:cNvSpPr txBox="1"/>
          <p:nvPr/>
        </p:nvSpPr>
        <p:spPr>
          <a:xfrm>
            <a:off x="720648" y="4383233"/>
            <a:ext cx="6955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Acceleration from doing less work on 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FAS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V-cycle, and then business as usual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Question: What is the first down cycle doing?</a:t>
            </a:r>
          </a:p>
        </p:txBody>
      </p:sp>
    </p:spTree>
    <p:extLst>
      <p:ext uri="{BB962C8B-B14F-4D97-AF65-F5344CB8AC3E}">
        <p14:creationId xmlns:p14="http://schemas.microsoft.com/office/powerpoint/2010/main" val="15373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0FB5-13D6-31CE-3412-EEFA0F49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Training: References (Incomplete)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AC73D-C33E-A1A0-D443-D438C1822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2F17E-600F-7A66-D11B-B0B42C637457}"/>
              </a:ext>
            </a:extLst>
          </p:cNvPr>
          <p:cNvSpPr txBox="1"/>
          <p:nvPr/>
        </p:nvSpPr>
        <p:spPr>
          <a:xfrm>
            <a:off x="720648" y="810728"/>
            <a:ext cx="1116655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Schroder, "Parallelizing over artificial neural network training runs with multigrid." 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arXiv:1708.02276</a:t>
            </a:r>
            <a:r>
              <a:rPr lang="en-US" sz="1600" dirty="0"/>
              <a:t> (2017).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Scott, </a:t>
            </a:r>
            <a:r>
              <a:rPr lang="en-US" sz="1600" dirty="0" err="1"/>
              <a:t>Mjolsness</a:t>
            </a:r>
            <a:r>
              <a:rPr lang="en-US" sz="1600" dirty="0"/>
              <a:t>. "Multilevel artificial neural network training for spatially correlated learning." </a:t>
            </a:r>
            <a:r>
              <a:rPr lang="en-US" sz="1600" i="1" dirty="0"/>
              <a:t>SISC 2019</a:t>
            </a:r>
            <a:r>
              <a:rPr lang="en-US" sz="1600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Gunther, </a:t>
            </a:r>
            <a:r>
              <a:rPr lang="en-US" sz="1600" dirty="0" err="1"/>
              <a:t>Ruthotto</a:t>
            </a:r>
            <a:r>
              <a:rPr lang="en-US" sz="1600" dirty="0"/>
              <a:t>, Schroder, Cyr, R. Gauger. "Layer-parallel training of deep residual neural networks." </a:t>
            </a:r>
            <a:r>
              <a:rPr lang="en-US" sz="1600" i="1" dirty="0"/>
              <a:t>SIMODs, 2020.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Moon, Cyr. "Parallel Training of GRU Networks with a Multi-Grid Solver for Long Sequences.” ICLR, 2022 (</a:t>
            </a:r>
            <a:r>
              <a:rPr lang="en-US" sz="1600" i="1" dirty="0"/>
              <a:t>arXiv:2203.04738</a:t>
            </a:r>
            <a:r>
              <a:rPr lang="en-US" sz="1600" dirty="0"/>
              <a:t>).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Cyr, Gunther, Schroder. Multilevel initialization for layer-parallel deep neural network training. </a:t>
            </a:r>
            <a:r>
              <a:rPr lang="en-US" sz="1600" i="1" dirty="0"/>
              <a:t>arXiv:1912.08974</a:t>
            </a:r>
            <a:r>
              <a:rPr lang="en-US" sz="1600" dirty="0"/>
              <a:t>, 2019.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Kirby, </a:t>
            </a:r>
            <a:r>
              <a:rPr lang="en-US" sz="1600" dirty="0" err="1"/>
              <a:t>Samsi</a:t>
            </a:r>
            <a:r>
              <a:rPr lang="en-US" sz="1600" dirty="0"/>
              <a:t>, Jones, Jeremy Kepner, </a:t>
            </a:r>
            <a:r>
              <a:rPr lang="en-US" sz="1600" dirty="0" err="1"/>
              <a:t>Gadepally</a:t>
            </a:r>
            <a:r>
              <a:rPr lang="en-US" sz="1600" dirty="0"/>
              <a:t>. "Layer-parallel training with </a:t>
            </a:r>
            <a:r>
              <a:rPr lang="en-US" sz="1600" dirty="0" err="1"/>
              <a:t>gpu</a:t>
            </a:r>
            <a:r>
              <a:rPr lang="en-US" sz="1600" dirty="0"/>
              <a:t> concurrency of deep residual neural networks via nonlinear multigrid." In </a:t>
            </a:r>
            <a:r>
              <a:rPr lang="en-US" sz="1600" i="1" dirty="0"/>
              <a:t>2020 IEEE High Performance Extreme Computing Conference (HPEC)</a:t>
            </a:r>
            <a:r>
              <a:rPr lang="en-US" sz="1600" dirty="0"/>
              <a:t>, pp. 1-7. IEEE, 2020.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Eliasof</a:t>
            </a:r>
            <a:r>
              <a:rPr lang="en-US" sz="1600" dirty="0"/>
              <a:t>, </a:t>
            </a:r>
            <a:r>
              <a:rPr lang="en-US" sz="1600" dirty="0" err="1"/>
              <a:t>Ephrath</a:t>
            </a:r>
            <a:r>
              <a:rPr lang="en-US" sz="1600" dirty="0"/>
              <a:t>, </a:t>
            </a:r>
            <a:r>
              <a:rPr lang="en-US" sz="1600" dirty="0" err="1"/>
              <a:t>Ruthotto</a:t>
            </a:r>
            <a:r>
              <a:rPr lang="en-US" sz="1600" dirty="0"/>
              <a:t>, </a:t>
            </a:r>
            <a:r>
              <a:rPr lang="en-US" sz="1600" dirty="0" err="1"/>
              <a:t>Treister</a:t>
            </a:r>
            <a:r>
              <a:rPr lang="en-US" sz="1600" dirty="0"/>
              <a:t>. "Multigrid-in-Channels neural network architectures." (2020).</a:t>
            </a:r>
            <a:endParaRPr lang="en-US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Gaedke-Merzhäuser</a:t>
            </a:r>
            <a:r>
              <a:rPr lang="en-US" sz="1600" dirty="0"/>
              <a:t>, </a:t>
            </a:r>
            <a:r>
              <a:rPr lang="en-US" sz="1600" dirty="0" err="1"/>
              <a:t>Kopaničáková</a:t>
            </a:r>
            <a:r>
              <a:rPr lang="en-US" sz="1600" dirty="0"/>
              <a:t>, Krause. "Multilevel minimization for deep residual networks." </a:t>
            </a:r>
            <a:r>
              <a:rPr lang="en-US" sz="1600" i="1" dirty="0"/>
              <a:t>ESAIM: Proceedings and Surveys</a:t>
            </a:r>
            <a:r>
              <a:rPr lang="en-US" sz="1600" dirty="0"/>
              <a:t> 71 (2021): 131-144.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von Planta, </a:t>
            </a:r>
            <a:r>
              <a:rPr lang="en-US" sz="1600" dirty="0" err="1"/>
              <a:t>Kopanicáková</a:t>
            </a:r>
            <a:r>
              <a:rPr lang="en-US" sz="1600" dirty="0"/>
              <a:t>, Krause. "Training of deep residual networks with stochastic MG/OPT." </a:t>
            </a:r>
            <a:r>
              <a:rPr lang="en-US" sz="1600" i="1" dirty="0"/>
              <a:t>arXiv:2108.04052</a:t>
            </a:r>
            <a:r>
              <a:rPr lang="en-US" sz="1600" dirty="0"/>
              <a:t> (2021).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Kopaničáková</a:t>
            </a:r>
            <a:r>
              <a:rPr lang="en-US" sz="1600" dirty="0"/>
              <a:t>, Krause. ”Globally Convergent Multilevel Training of Deep Residual Networks.” SISC, 2022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Braglia</a:t>
            </a:r>
            <a:r>
              <a:rPr lang="en-US" sz="1600" dirty="0"/>
              <a:t>, </a:t>
            </a:r>
            <a:r>
              <a:rPr lang="en-US" sz="1600" dirty="0" err="1"/>
              <a:t>Kopaničáková</a:t>
            </a:r>
            <a:r>
              <a:rPr lang="en-US" sz="1600" dirty="0"/>
              <a:t>, Krause. “A multilevel approach to training.” In ICML 2020 Workshop: Beyond First Order Methods in Machine Learning, 2020.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Vater</a:t>
            </a:r>
            <a:r>
              <a:rPr lang="en-US" sz="1600" dirty="0"/>
              <a:t>, </a:t>
            </a:r>
            <a:r>
              <a:rPr lang="en-US" sz="1600" dirty="0" err="1"/>
              <a:t>Borzì</a:t>
            </a:r>
            <a:r>
              <a:rPr lang="en-US" sz="1600" dirty="0"/>
              <a:t>. "Training Artificial Neural Networks with Gradient and Coarse-Level Correction Schemes." In </a:t>
            </a:r>
            <a:r>
              <a:rPr lang="en-US" sz="1600" i="1" dirty="0"/>
              <a:t>International Conference on Machine Learning, Optimization, and Data Science</a:t>
            </a:r>
            <a:r>
              <a:rPr lang="en-US" sz="1600" dirty="0"/>
              <a:t>, Springer, Cham, 2021.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Hofmann, </a:t>
            </a:r>
            <a:r>
              <a:rPr lang="en-US" sz="1600" dirty="0" err="1"/>
              <a:t>Borzì</a:t>
            </a:r>
            <a:r>
              <a:rPr lang="en-US" sz="1600" dirty="0"/>
              <a:t>. "A sequential quadratic </a:t>
            </a:r>
            <a:r>
              <a:rPr lang="en-US" sz="1600" dirty="0" err="1"/>
              <a:t>hamiltonian</a:t>
            </a:r>
            <a:r>
              <a:rPr lang="en-US" sz="1600" dirty="0"/>
              <a:t> algorithm for training explicit RK neural networks." </a:t>
            </a:r>
            <a:r>
              <a:rPr lang="en-US" sz="1600" i="1" dirty="0"/>
              <a:t>Journal of Computational and Applied Mathematics</a:t>
            </a:r>
            <a:r>
              <a:rPr lang="en-US" sz="1600" dirty="0"/>
              <a:t> 405 (2022): 113943.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Vater</a:t>
            </a:r>
            <a:r>
              <a:rPr lang="en-US" sz="1600" dirty="0"/>
              <a:t>, </a:t>
            </a:r>
            <a:r>
              <a:rPr lang="en-US" sz="1600" dirty="0" err="1"/>
              <a:t>Borzì</a:t>
            </a:r>
            <a:r>
              <a:rPr lang="en-US" sz="1600" dirty="0"/>
              <a:t>. Preconditioned Gradient Descent for Data Approximation with Shallow Neural Networks. ICML, Optimization and Data Science, 2022.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Ponce, Colin, </a:t>
            </a:r>
            <a:r>
              <a:rPr lang="en-US" sz="1600" dirty="0" err="1"/>
              <a:t>Ruipeng</a:t>
            </a:r>
            <a:r>
              <a:rPr lang="en-US" sz="1600" dirty="0"/>
              <a:t> Li, Christina Mao, and </a:t>
            </a:r>
            <a:r>
              <a:rPr lang="en-US" sz="1600" dirty="0" err="1"/>
              <a:t>Panayot</a:t>
            </a:r>
            <a:r>
              <a:rPr lang="en-US" sz="1600" dirty="0"/>
              <a:t> </a:t>
            </a:r>
            <a:r>
              <a:rPr lang="en-US" sz="1600" dirty="0" err="1"/>
              <a:t>Vassilevski</a:t>
            </a:r>
            <a:r>
              <a:rPr lang="en-US" sz="1600" dirty="0"/>
              <a:t>. "Multilevel-in-Layer Training for Deep Neural Network Regression." </a:t>
            </a:r>
            <a:r>
              <a:rPr lang="en-US" sz="1600" dirty="0" err="1"/>
              <a:t>arXiv</a:t>
            </a:r>
            <a:r>
              <a:rPr lang="en-US" sz="1600" dirty="0"/>
              <a:t> preprint arXiv:2211.06515 (2022).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Zou, L., Zhang, H. and Deng, Y., A Multi-Level Framework for Accelerating Training Transformer Models. In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Twelfth International Conference on Learning Representations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2024.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44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2B7-BB3B-3CB7-1A7A-ACBF9244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Universal Approximation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5C204-3868-979A-AFD5-6FF2A5B3B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F64FD-1C50-6DBE-AD3C-F288F4535302}"/>
              </a:ext>
            </a:extLst>
          </p:cNvPr>
          <p:cNvGrpSpPr/>
          <p:nvPr/>
        </p:nvGrpSpPr>
        <p:grpSpPr>
          <a:xfrm>
            <a:off x="720648" y="810728"/>
            <a:ext cx="10714097" cy="830997"/>
            <a:chOff x="720648" y="810728"/>
            <a:chExt cx="10714097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8237F7-69BB-01AA-926D-89886E00A5EF}"/>
                </a:ext>
              </a:extLst>
            </p:cNvPr>
            <p:cNvSpPr txBox="1"/>
            <p:nvPr/>
          </p:nvSpPr>
          <p:spPr>
            <a:xfrm>
              <a:off x="720648" y="810728"/>
              <a:ext cx="1071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G. </a:t>
              </a:r>
              <a:r>
                <a:rPr lang="en-US" sz="2400" dirty="0" err="1"/>
                <a:t>Cybenko</a:t>
              </a:r>
              <a:r>
                <a:rPr lang="en-US" sz="2400" dirty="0"/>
                <a:t>. Approximation by superpositions of a sigmoidal function. Mathematics of Control, Signals, and Systems, 1989.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195343-CAE2-3FC0-E62C-76AFB8B521AF}"/>
                </a:ext>
              </a:extLst>
            </p:cNvPr>
            <p:cNvGrpSpPr/>
            <p:nvPr/>
          </p:nvGrpSpPr>
          <p:grpSpPr>
            <a:xfrm>
              <a:off x="5775248" y="1226226"/>
              <a:ext cx="2444387" cy="369332"/>
              <a:chOff x="5634678" y="1196287"/>
              <a:chExt cx="2444387" cy="36933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851FDE-AEFC-B581-DCFA-4E87B88A56B3}"/>
                  </a:ext>
                </a:extLst>
              </p:cNvPr>
              <p:cNvSpPr txBox="1"/>
              <p:nvPr/>
            </p:nvSpPr>
            <p:spPr>
              <a:xfrm>
                <a:off x="5634678" y="1196287"/>
                <a:ext cx="2444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(Was at         1988-1992)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2A492FD-E5CE-B4A6-5338-EA1609B6C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6448" y="1203153"/>
                <a:ext cx="355600" cy="355600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939A745-8F7F-BB8A-0F50-4F3DE5985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593" y="1750609"/>
            <a:ext cx="6000814" cy="1808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C4415F-6E91-0CCE-E0D4-F9357517E6AF}"/>
              </a:ext>
            </a:extLst>
          </p:cNvPr>
          <p:cNvSpPr txBox="1"/>
          <p:nvPr/>
        </p:nvSpPr>
        <p:spPr>
          <a:xfrm>
            <a:off x="720648" y="3559305"/>
            <a:ext cx="1124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</a:rPr>
              <a:t>Hornik, K., Stinchcombe, M. and White, H., 1989. Multilayer feedforward networks are universal approximators. </a:t>
            </a:r>
            <a:r>
              <a:rPr lang="en-US" sz="2400" b="0" i="1" dirty="0">
                <a:solidFill>
                  <a:srgbClr val="222222"/>
                </a:solidFill>
                <a:effectLst/>
              </a:rPr>
              <a:t>Neural networks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2400" b="0" i="1" dirty="0">
                <a:solidFill>
                  <a:srgbClr val="222222"/>
                </a:solidFill>
                <a:effectLst/>
              </a:rPr>
              <a:t>2</a:t>
            </a:r>
            <a:r>
              <a:rPr lang="en-US" sz="2400" b="0" i="0" dirty="0">
                <a:solidFill>
                  <a:srgbClr val="222222"/>
                </a:solidFill>
                <a:effectLst/>
              </a:rPr>
              <a:t>(5), pp.359-36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11D87-A8B3-7F2A-031E-E9C359FE7B55}"/>
              </a:ext>
            </a:extLst>
          </p:cNvPr>
          <p:cNvSpPr txBox="1"/>
          <p:nvPr/>
        </p:nvSpPr>
        <p:spPr>
          <a:xfrm>
            <a:off x="787400" y="5016500"/>
            <a:ext cx="883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theory from: R. Devore, </a:t>
            </a:r>
            <a:r>
              <a:rPr lang="en-US" sz="2400" b="1" dirty="0">
                <a:solidFill>
                  <a:srgbClr val="FF9300"/>
                </a:solidFill>
              </a:rPr>
              <a:t>J. Xu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9300"/>
                </a:solidFill>
              </a:rPr>
              <a:t> </a:t>
            </a:r>
            <a:r>
              <a:rPr lang="en-US" sz="2400" b="1" dirty="0">
                <a:solidFill>
                  <a:srgbClr val="FF9300"/>
                </a:solidFill>
              </a:rPr>
              <a:t>J. Siegel</a:t>
            </a:r>
            <a:r>
              <a:rPr lang="en-US" sz="2400" dirty="0"/>
              <a:t>, B. Hanin, M. </a:t>
            </a:r>
            <a:r>
              <a:rPr lang="en-US" sz="2400" dirty="0" err="1"/>
              <a:t>Telgarsky</a:t>
            </a:r>
            <a:r>
              <a:rPr lang="en-US" sz="2400" dirty="0"/>
              <a:t>,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E664E7-06E2-C78C-38C5-E46C6316EB71}"/>
              </a:ext>
            </a:extLst>
          </p:cNvPr>
          <p:cNvSpPr txBox="1"/>
          <p:nvPr/>
        </p:nvSpPr>
        <p:spPr>
          <a:xfrm>
            <a:off x="3905237" y="5599348"/>
            <a:ext cx="312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(Occasional Copper Attendees)</a:t>
            </a:r>
          </a:p>
        </p:txBody>
      </p:sp>
    </p:spTree>
    <p:extLst>
      <p:ext uri="{BB962C8B-B14F-4D97-AF65-F5344CB8AC3E}">
        <p14:creationId xmlns:p14="http://schemas.microsoft.com/office/powerpoint/2010/main" val="12051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E262-5220-0C79-12C3-4BAE225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E2C35-42F4-8CD7-6A28-68EEA671E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1EE33-3DF5-C053-8A94-57A2C63D05AA}"/>
              </a:ext>
            </a:extLst>
          </p:cNvPr>
          <p:cNvSpPr txBox="1"/>
          <p:nvPr/>
        </p:nvSpPr>
        <p:spPr>
          <a:xfrm>
            <a:off x="720648" y="810728"/>
            <a:ext cx="10750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Can multilevel ideas help improve training and neural network algorithms?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EF220-2688-C1A3-5FC9-8C75B563ADF2}"/>
              </a:ext>
            </a:extLst>
          </p:cNvPr>
          <p:cNvSpPr txBox="1"/>
          <p:nvPr/>
        </p:nvSpPr>
        <p:spPr>
          <a:xfrm>
            <a:off x="720648" y="2969508"/>
            <a:ext cx="112379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talks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effectLst/>
              </a:rPr>
              <a:t>Session 4: Cory Scott - Graph Lineages and Skeletal Graph Products</a:t>
            </a:r>
          </a:p>
          <a:p>
            <a:pPr lvl="1"/>
            <a:r>
              <a:rPr lang="en-US" sz="2400" i="1" dirty="0">
                <a:effectLst/>
              </a:rPr>
              <a:t>Cory wrote an early paper on multilevel training : Scott</a:t>
            </a:r>
            <a:r>
              <a:rPr lang="en-US" sz="2400" b="1" i="1" dirty="0">
                <a:effectLst/>
              </a:rPr>
              <a:t>, </a:t>
            </a:r>
            <a:r>
              <a:rPr lang="en-US" sz="2400" b="0" i="1" dirty="0">
                <a:effectLst/>
              </a:rPr>
              <a:t>Mjolsness. “Multilevel artificial neural network training for spatially correlated learning.” SISC, 2019.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Session 6: Ryo Yoda &amp; Eric Cyr – Layer Parallel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>
                <a:effectLst/>
              </a:rPr>
              <a:t>Session 13: MGARD: Multigrid Framework for Compression of Scientific Data using Variable-Order Polynomial Predictors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D9CCA-C757-F8BB-59B3-42794F3C3A59}"/>
              </a:ext>
            </a:extLst>
          </p:cNvPr>
          <p:cNvSpPr txBox="1"/>
          <p:nvPr/>
        </p:nvSpPr>
        <p:spPr>
          <a:xfrm>
            <a:off x="720648" y="1764835"/>
            <a:ext cx="10393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</a:rPr>
              <a:t>Session 5 (Monday 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0:25-12:30)</a:t>
            </a:r>
            <a:r>
              <a:rPr lang="en-US" sz="2400" dirty="0">
                <a:solidFill>
                  <a:srgbClr val="404040"/>
                </a:solidFill>
              </a:rPr>
              <a:t>: </a:t>
            </a:r>
            <a:r>
              <a:rPr lang="en-US" sz="2400" dirty="0">
                <a:solidFill>
                  <a:srgbClr val="404040"/>
                </a:solidFill>
                <a:effectLst/>
              </a:rPr>
              <a:t>Talks from </a:t>
            </a:r>
            <a:r>
              <a:rPr lang="en-US" sz="2400" dirty="0">
                <a:solidFill>
                  <a:srgbClr val="404040"/>
                </a:solidFill>
              </a:rPr>
              <a:t>Harper, Cai, Ding, </a:t>
            </a:r>
            <a:r>
              <a:rPr lang="en-US" sz="2400" dirty="0" err="1">
                <a:solidFill>
                  <a:srgbClr val="404040"/>
                </a:solidFill>
              </a:rPr>
              <a:t>Boginski</a:t>
            </a:r>
            <a:r>
              <a:rPr lang="en-US" sz="2400" dirty="0">
                <a:solidFill>
                  <a:srgbClr val="404040"/>
                </a:solidFill>
              </a:rPr>
              <a:t>, </a:t>
            </a:r>
            <a:r>
              <a:rPr lang="en-US" sz="2400" dirty="0" err="1">
                <a:solidFill>
                  <a:srgbClr val="404040"/>
                </a:solidFill>
              </a:rPr>
              <a:t>Krokhmal</a:t>
            </a:r>
            <a:endParaRPr lang="en-US" sz="2400" dirty="0">
              <a:effectLst/>
            </a:endParaRPr>
          </a:p>
          <a:p>
            <a:r>
              <a:rPr lang="en-US" sz="2400" dirty="0"/>
              <a:t>Sess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ion 11 (Wednesday 10:25-12:30): </a:t>
            </a:r>
            <a:r>
              <a:rPr lang="en-US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Doktorova, Herrera, Southworth, Haber, Gal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E7DE-A91C-C573-CB20-3A831DB0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Apologies – This was incomplete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E085F-0EA5-AE0B-2957-D72AEEB62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2237D-BFE6-0750-9A8D-93109343B10C}"/>
              </a:ext>
            </a:extLst>
          </p:cNvPr>
          <p:cNvSpPr txBox="1"/>
          <p:nvPr/>
        </p:nvSpPr>
        <p:spPr>
          <a:xfrm>
            <a:off x="720648" y="810728"/>
            <a:ext cx="1085403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I’ve focused on work I’m most familiar with, but…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Mistakes made are my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Talks I missed – point them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Scientific Machine Learning is </a:t>
            </a:r>
            <a:r>
              <a:rPr lang="en-US" sz="2000" b="1" dirty="0"/>
              <a:t>NOT limited to neural networks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POD, Gaussian Processes, Bayesian Inference, Data Assimilation, Reinforcement Learning, Symbolic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Important work is being done all over in SciML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I missed a number of continents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Caltech, University of Texas, NYU, GMU, UW, …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dirty="0"/>
              <a:t>ANL, PNNL, LLNL, ORNL, LANL, all the NLs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 topics are coming up all the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favorite architecture!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Causal Inference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Foundation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Dynamical 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Structure Preservation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Learning Theory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083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739D-2D2E-9B1F-A85D-C65C10AB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data is NOT new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B9333B-0783-E372-8234-500E68C36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4" name="Google Shape;396;p79">
            <a:extLst>
              <a:ext uri="{FF2B5EF4-FFF2-40B4-BE49-F238E27FC236}">
                <a16:creationId xmlns:a16="http://schemas.microsoft.com/office/drawing/2014/main" id="{2A2963B6-531E-D573-37E9-A65CC1531CAF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202" y="1600330"/>
            <a:ext cx="3148774" cy="30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7;p79">
            <a:extLst>
              <a:ext uri="{FF2B5EF4-FFF2-40B4-BE49-F238E27FC236}">
                <a16:creationId xmlns:a16="http://schemas.microsoft.com/office/drawing/2014/main" id="{95358039-4C03-71D0-6E2C-FD5BA06C8144}"/>
              </a:ext>
            </a:extLst>
          </p:cNvPr>
          <p:cNvSpPr txBox="1"/>
          <p:nvPr/>
        </p:nvSpPr>
        <p:spPr>
          <a:xfrm>
            <a:off x="724776" y="4713916"/>
            <a:ext cx="10826758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Coordinate shift, and elliptical orbits </a:t>
            </a:r>
            <a:r>
              <a:rPr lang="en-US" sz="2400" b="1" dirty="0"/>
              <a:t>increase predictive</a:t>
            </a:r>
            <a:r>
              <a:rPr lang="en-US" sz="2400" dirty="0"/>
              <a:t> power of planetary motion models. Changes leading to improvement: </a:t>
            </a:r>
            <a:endParaRPr sz="2400" dirty="0"/>
          </a:p>
        </p:txBody>
      </p:sp>
      <p:sp>
        <p:nvSpPr>
          <p:cNvPr id="6" name="Google Shape;398;p79">
            <a:extLst>
              <a:ext uri="{FF2B5EF4-FFF2-40B4-BE49-F238E27FC236}">
                <a16:creationId xmlns:a16="http://schemas.microsoft.com/office/drawing/2014/main" id="{207CBBA8-30AF-FFB9-EA7F-35B82A056D8C}"/>
              </a:ext>
            </a:extLst>
          </p:cNvPr>
          <p:cNvSpPr txBox="1"/>
          <p:nvPr/>
        </p:nvSpPr>
        <p:spPr>
          <a:xfrm>
            <a:off x="1214964" y="773304"/>
            <a:ext cx="4291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Geocentric Model: Ancient Greece - ~16th century</a:t>
            </a:r>
            <a:endParaRPr sz="2200" dirty="0"/>
          </a:p>
        </p:txBody>
      </p:sp>
      <p:pic>
        <p:nvPicPr>
          <p:cNvPr id="7" name="Google Shape;399;p79">
            <a:extLst>
              <a:ext uri="{FF2B5EF4-FFF2-40B4-BE49-F238E27FC236}">
                <a16:creationId xmlns:a16="http://schemas.microsoft.com/office/drawing/2014/main" id="{D48902B3-C292-7AB5-E507-FEBEA223087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386" y="1509466"/>
            <a:ext cx="3499650" cy="320799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00;p79">
            <a:extLst>
              <a:ext uri="{FF2B5EF4-FFF2-40B4-BE49-F238E27FC236}">
                <a16:creationId xmlns:a16="http://schemas.microsoft.com/office/drawing/2014/main" id="{DEF32D2E-749F-382D-4F56-A10C42C310E0}"/>
              </a:ext>
            </a:extLst>
          </p:cNvPr>
          <p:cNvSpPr txBox="1"/>
          <p:nvPr/>
        </p:nvSpPr>
        <p:spPr>
          <a:xfrm>
            <a:off x="7748067" y="890295"/>
            <a:ext cx="2958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Heliocentric Model</a:t>
            </a:r>
            <a:endParaRPr sz="2200" dirty="0"/>
          </a:p>
        </p:txBody>
      </p:sp>
      <p:sp>
        <p:nvSpPr>
          <p:cNvPr id="9" name="Google Shape;401;p79">
            <a:extLst>
              <a:ext uri="{FF2B5EF4-FFF2-40B4-BE49-F238E27FC236}">
                <a16:creationId xmlns:a16="http://schemas.microsoft.com/office/drawing/2014/main" id="{9D5C5A6D-9BEA-40C6-5DCE-6555D6F254D6}"/>
              </a:ext>
            </a:extLst>
          </p:cNvPr>
          <p:cNvSpPr txBox="1"/>
          <p:nvPr/>
        </p:nvSpPr>
        <p:spPr>
          <a:xfrm>
            <a:off x="1104048" y="5586627"/>
            <a:ext cx="4645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Assumptions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Observations (telescopes!)</a:t>
            </a:r>
            <a:endParaRPr sz="2400" dirty="0"/>
          </a:p>
        </p:txBody>
      </p:sp>
      <p:sp>
        <p:nvSpPr>
          <p:cNvPr id="10" name="Google Shape;402;p79">
            <a:extLst>
              <a:ext uri="{FF2B5EF4-FFF2-40B4-BE49-F238E27FC236}">
                <a16:creationId xmlns:a16="http://schemas.microsoft.com/office/drawing/2014/main" id="{6FC99AFB-1EF3-EE5B-FD08-A1BB9B573EAB}"/>
              </a:ext>
            </a:extLst>
          </p:cNvPr>
          <p:cNvSpPr txBox="1"/>
          <p:nvPr/>
        </p:nvSpPr>
        <p:spPr>
          <a:xfrm>
            <a:off x="7345708" y="5577025"/>
            <a:ext cx="38067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Model form (Kepler's laws and ellipticity)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767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66AB-76A5-8D76-8C2D-03C1AAC5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role of SciML?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64ACC-AB57-DA50-E32C-9AB2CF6B6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Google Shape;386;p78">
            <a:extLst>
              <a:ext uri="{FF2B5EF4-FFF2-40B4-BE49-F238E27FC236}">
                <a16:creationId xmlns:a16="http://schemas.microsoft.com/office/drawing/2014/main" id="{8FCA961A-996B-66C6-F911-2153FF74162E}"/>
              </a:ext>
            </a:extLst>
          </p:cNvPr>
          <p:cNvSpPr txBox="1"/>
          <p:nvPr/>
        </p:nvSpPr>
        <p:spPr>
          <a:xfrm>
            <a:off x="720648" y="2588079"/>
            <a:ext cx="5342136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•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Large amounts of data from experiment and simulation</a:t>
            </a: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•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Difficult to use traditional human centered analysis techniques</a:t>
            </a: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•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Despite success of comp. science, tool gap remains for analyzing data</a:t>
            </a: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•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Scientific Machine Learning (SciML) help fill the gap?</a:t>
            </a:r>
            <a:endParaRPr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387;p78">
            <a:extLst>
              <a:ext uri="{FF2B5EF4-FFF2-40B4-BE49-F238E27FC236}">
                <a16:creationId xmlns:a16="http://schemas.microsoft.com/office/drawing/2014/main" id="{289EC66E-0EFE-6BC3-7DB3-C9C7432DA1F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6276" y="2090368"/>
            <a:ext cx="4612732" cy="42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8;p78">
            <a:extLst>
              <a:ext uri="{FF2B5EF4-FFF2-40B4-BE49-F238E27FC236}">
                <a16:creationId xmlns:a16="http://schemas.microsoft.com/office/drawing/2014/main" id="{4940E887-1A62-7FDC-5580-42CE7AE713C7}"/>
              </a:ext>
            </a:extLst>
          </p:cNvPr>
          <p:cNvSpPr txBox="1"/>
          <p:nvPr/>
        </p:nvSpPr>
        <p:spPr>
          <a:xfrm>
            <a:off x="700452" y="810728"/>
            <a:ext cx="107709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Computational tools have made an impact on the “theory” side of the scientific enterprise, can we extend our toolset to better integrate with “experiment” using data?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730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DB93-6B3A-6DA8-1939-70AC5C7A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this evolve? My Speculation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2B509-A22B-54F8-2EE3-90D5DC57F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EB27B-CDE0-71AF-F6C6-7411FC0DC166}"/>
              </a:ext>
            </a:extLst>
          </p:cNvPr>
          <p:cNvSpPr txBox="1"/>
          <p:nvPr/>
        </p:nvSpPr>
        <p:spPr>
          <a:xfrm>
            <a:off x="9596685" y="824935"/>
            <a:ext cx="202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Nominal Dates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1F1FCE-496A-7F49-36CB-2F9A5D621164}"/>
              </a:ext>
            </a:extLst>
          </p:cNvPr>
          <p:cNvGrpSpPr/>
          <p:nvPr/>
        </p:nvGrpSpPr>
        <p:grpSpPr>
          <a:xfrm>
            <a:off x="931424" y="3224082"/>
            <a:ext cx="10326514" cy="1200329"/>
            <a:chOff x="931424" y="3138469"/>
            <a:chExt cx="10326514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74E43E-F4CC-6C5B-3CB8-15223EBC0C5C}"/>
                </a:ext>
              </a:extLst>
            </p:cNvPr>
            <p:cNvSpPr txBox="1"/>
            <p:nvPr/>
          </p:nvSpPr>
          <p:spPr>
            <a:xfrm>
              <a:off x="931424" y="3507801"/>
              <a:ext cx="34101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Data-Integrated Modeling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FD19A6-15A5-11D4-F758-832F3794FA9F}"/>
                </a:ext>
              </a:extLst>
            </p:cNvPr>
            <p:cNvSpPr txBox="1"/>
            <p:nvPr/>
          </p:nvSpPr>
          <p:spPr>
            <a:xfrm>
              <a:off x="9955979" y="3538578"/>
              <a:ext cx="1301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2023-2033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CC9206-B6FC-7849-08CC-2DA8C86BE059}"/>
                </a:ext>
              </a:extLst>
            </p:cNvPr>
            <p:cNvSpPr txBox="1"/>
            <p:nvPr/>
          </p:nvSpPr>
          <p:spPr>
            <a:xfrm>
              <a:off x="5206432" y="3138469"/>
              <a:ext cx="36810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 ”DIM” view</a:t>
              </a:r>
            </a:p>
            <a:p>
              <a:pPr algn="ctr"/>
              <a:r>
                <a:rPr lang="en-US" dirty="0"/>
                <a:t>Hybrid modeling</a:t>
              </a:r>
            </a:p>
            <a:p>
              <a:pPr algn="ctr"/>
              <a:r>
                <a:rPr lang="en-US" dirty="0"/>
                <a:t>Surrogates via Op. Learning</a:t>
              </a:r>
            </a:p>
            <a:p>
              <a:pPr algn="ctr"/>
              <a:r>
                <a:rPr lang="en-US" dirty="0"/>
                <a:t>Remember PDEs are known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F01284-CC15-1EDD-F24E-40FB055FD717}"/>
              </a:ext>
            </a:extLst>
          </p:cNvPr>
          <p:cNvGrpSpPr/>
          <p:nvPr/>
        </p:nvGrpSpPr>
        <p:grpSpPr>
          <a:xfrm>
            <a:off x="1168829" y="1605859"/>
            <a:ext cx="10089109" cy="1200329"/>
            <a:chOff x="1168829" y="1443814"/>
            <a:chExt cx="10089109" cy="12003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C275DC-7EC9-F440-E028-2569B1B50949}"/>
                </a:ext>
              </a:extLst>
            </p:cNvPr>
            <p:cNvSpPr txBox="1"/>
            <p:nvPr/>
          </p:nvSpPr>
          <p:spPr>
            <a:xfrm>
              <a:off x="1168829" y="1813146"/>
              <a:ext cx="293535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Data-Driven Modeling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0B4AC7-F9C9-7E81-D488-283347405A59}"/>
                </a:ext>
              </a:extLst>
            </p:cNvPr>
            <p:cNvSpPr txBox="1"/>
            <p:nvPr/>
          </p:nvSpPr>
          <p:spPr>
            <a:xfrm>
              <a:off x="9955979" y="1843923"/>
              <a:ext cx="1301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2018-2025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E45A97-9E44-57F8-E6A9-DC7A148B6423}"/>
                </a:ext>
              </a:extLst>
            </p:cNvPr>
            <p:cNvSpPr txBox="1"/>
            <p:nvPr/>
          </p:nvSpPr>
          <p:spPr>
            <a:xfrm>
              <a:off x="5788202" y="1443814"/>
              <a:ext cx="251754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New Tools</a:t>
              </a:r>
            </a:p>
            <a:p>
              <a:pPr algn="ctr"/>
              <a:r>
                <a:rPr lang="en-US" dirty="0"/>
                <a:t>PINNS</a:t>
              </a:r>
            </a:p>
            <a:p>
              <a:pPr algn="ctr"/>
              <a:r>
                <a:rPr lang="en-US" dirty="0"/>
                <a:t>Operator Learning</a:t>
              </a:r>
            </a:p>
            <a:p>
              <a:pPr algn="ctr"/>
              <a:r>
                <a:rPr lang="en-US" dirty="0"/>
                <a:t>Early Foundation Models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490E21-469D-17ED-54DF-07CBF931D803}"/>
              </a:ext>
            </a:extLst>
          </p:cNvPr>
          <p:cNvGrpSpPr/>
          <p:nvPr/>
        </p:nvGrpSpPr>
        <p:grpSpPr>
          <a:xfrm>
            <a:off x="1950260" y="4842306"/>
            <a:ext cx="9428801" cy="1477328"/>
            <a:chOff x="1950260" y="4680261"/>
            <a:chExt cx="9428801" cy="14773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EB3011-F4B3-F302-B5D5-486C127A0192}"/>
                </a:ext>
              </a:extLst>
            </p:cNvPr>
            <p:cNvSpPr txBox="1"/>
            <p:nvPr/>
          </p:nvSpPr>
          <p:spPr>
            <a:xfrm>
              <a:off x="1950260" y="5188093"/>
              <a:ext cx="13724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Modeling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3B0BA1-3CC2-A31D-583D-B8683F700062}"/>
                </a:ext>
              </a:extLst>
            </p:cNvPr>
            <p:cNvSpPr txBox="1"/>
            <p:nvPr/>
          </p:nvSpPr>
          <p:spPr>
            <a:xfrm>
              <a:off x="9834856" y="5218870"/>
              <a:ext cx="1544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Beyond 2033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18151-569D-66C3-D1DF-F314B24C9F98}"/>
                </a:ext>
              </a:extLst>
            </p:cNvPr>
            <p:cNvSpPr txBox="1"/>
            <p:nvPr/>
          </p:nvSpPr>
          <p:spPr>
            <a:xfrm>
              <a:off x="4814570" y="4680261"/>
              <a:ext cx="446481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 Drum Circle</a:t>
              </a:r>
            </a:p>
            <a:p>
              <a:pPr algn="ctr"/>
              <a:r>
                <a:rPr lang="en-US" dirty="0"/>
                <a:t>Data integrated into solvers</a:t>
              </a:r>
            </a:p>
            <a:p>
              <a:pPr algn="ctr"/>
              <a:r>
                <a:rPr lang="en-US" dirty="0"/>
                <a:t>Inversion &amp; Design Core Capabilities</a:t>
              </a:r>
            </a:p>
            <a:p>
              <a:pPr algn="ctr"/>
              <a:r>
                <a:rPr lang="en-US" dirty="0"/>
                <a:t>Rapid construction of Surrogates, novel usage</a:t>
              </a:r>
            </a:p>
            <a:p>
              <a:pPr algn="ctr"/>
              <a:r>
                <a:rPr lang="en-US" dirty="0"/>
                <a:t>Hypothesis Generation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9B91D0-0A82-4051-7A11-C7059FE78B4F}"/>
              </a:ext>
            </a:extLst>
          </p:cNvPr>
          <p:cNvSpPr txBox="1"/>
          <p:nvPr/>
        </p:nvSpPr>
        <p:spPr>
          <a:xfrm>
            <a:off x="6036703" y="828275"/>
            <a:ext cx="202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Characteristics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89037C-2C20-4FE2-EBA8-59048B0E824E}"/>
              </a:ext>
            </a:extLst>
          </p:cNvPr>
          <p:cNvSpPr txBox="1"/>
          <p:nvPr/>
        </p:nvSpPr>
        <p:spPr>
          <a:xfrm>
            <a:off x="1626233" y="831407"/>
            <a:ext cx="202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6539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8B5D-0E7F-644D-9C6E-1C6C323C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27BA-61EC-9E4E-B889-1A52007E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748" y="3334956"/>
            <a:ext cx="38862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D0923-308E-AD48-BCB6-F9AE8C05C57B}"/>
              </a:ext>
            </a:extLst>
          </p:cNvPr>
          <p:cNvSpPr txBox="1"/>
          <p:nvPr/>
        </p:nvSpPr>
        <p:spPr>
          <a:xfrm>
            <a:off x="720648" y="1106948"/>
            <a:ext cx="9237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 should map data according to the sampled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2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set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C8661-8122-184F-A41A-5832256CFDBC}"/>
                  </a:ext>
                </a:extLst>
              </p:cNvPr>
              <p:cNvSpPr txBox="1"/>
              <p:nvPr/>
            </p:nvSpPr>
            <p:spPr>
              <a:xfrm>
                <a:off x="720648" y="2671802"/>
                <a:ext cx="78257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Θ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minimizing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the model over the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26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training set: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AC8661-8122-184F-A41A-5832256CF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48" y="2671802"/>
                <a:ext cx="7825797" cy="461665"/>
              </a:xfrm>
              <a:prstGeom prst="rect">
                <a:avLst/>
              </a:prstGeom>
              <a:blipFill>
                <a:blip r:embed="rId3"/>
                <a:stretch>
                  <a:fillRect l="-1135" t="-5263" r="-16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DCCB5C-4182-9A4C-9E82-7BD7600E9CDC}"/>
              </a:ext>
            </a:extLst>
          </p:cNvPr>
          <p:cNvSpPr txBox="1"/>
          <p:nvPr/>
        </p:nvSpPr>
        <p:spPr>
          <a:xfrm>
            <a:off x="1811782" y="3585751"/>
            <a:ext cx="1397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ED94CF-3312-2A41-B530-EAA561FDC571}"/>
              </a:ext>
            </a:extLst>
          </p:cNvPr>
          <p:cNvGrpSpPr/>
          <p:nvPr/>
        </p:nvGrpSpPr>
        <p:grpSpPr>
          <a:xfrm>
            <a:off x="4301659" y="1801756"/>
            <a:ext cx="2896377" cy="769301"/>
            <a:chOff x="4385366" y="1961457"/>
            <a:chExt cx="2896377" cy="7693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E22FD5-0296-1C41-A697-D2F6E875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648" y="1961457"/>
              <a:ext cx="1168400" cy="3175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99503-6108-954D-BC4F-7048EAB3C451}"/>
                </a:ext>
              </a:extLst>
            </p:cNvPr>
            <p:cNvSpPr txBox="1"/>
            <p:nvPr/>
          </p:nvSpPr>
          <p:spPr>
            <a:xfrm>
              <a:off x="4385366" y="2330648"/>
              <a:ext cx="7553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D15D73-2527-2743-9F1E-EEA905FD5514}"/>
                </a:ext>
              </a:extLst>
            </p:cNvPr>
            <p:cNvSpPr txBox="1"/>
            <p:nvPr/>
          </p:nvSpPr>
          <p:spPr>
            <a:xfrm>
              <a:off x="6334048" y="2330648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02B921A-C445-134E-88E0-A77ED486B15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5140701" y="2253906"/>
              <a:ext cx="334080" cy="276797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1114EC6-DAFC-E546-9EE1-9B57EB78E2F7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5999968" y="2260412"/>
              <a:ext cx="334080" cy="270291"/>
            </a:xfrm>
            <a:prstGeom prst="straightConnector1">
              <a:avLst/>
            </a:prstGeom>
            <a:ln w="28575" cap="flat" cmpd="sng" algn="ctr">
              <a:solidFill>
                <a:schemeClr val="bg1">
                  <a:lumMod val="50000"/>
                  <a:alpha val="51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1426DE-0767-6B4F-953D-E3ACF70F211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208896" y="3785806"/>
            <a:ext cx="686699" cy="200055"/>
          </a:xfrm>
          <a:prstGeom prst="straightConnector1">
            <a:avLst/>
          </a:prstGeom>
          <a:ln w="28575" cap="flat" cmpd="sng" algn="ctr">
            <a:solidFill>
              <a:schemeClr val="bg1">
                <a:lumMod val="50000"/>
                <a:alpha val="51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B4A747-10DE-AB48-9147-A9DBD65E8CC6}"/>
              </a:ext>
            </a:extLst>
          </p:cNvPr>
          <p:cNvSpPr txBox="1"/>
          <p:nvPr/>
        </p:nvSpPr>
        <p:spPr>
          <a:xfrm>
            <a:off x="707949" y="4602606"/>
            <a:ext cx="537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Loss function is model/data difference: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15B659-F413-5348-ADB1-6B449ABCD983}"/>
              </a:ext>
            </a:extLst>
          </p:cNvPr>
          <p:cNvGrpSpPr/>
          <p:nvPr/>
        </p:nvGrpSpPr>
        <p:grpSpPr>
          <a:xfrm>
            <a:off x="890794" y="5267269"/>
            <a:ext cx="5984204" cy="1365251"/>
            <a:chOff x="959444" y="5409193"/>
            <a:chExt cx="5984204" cy="136525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7E52D8-E8BE-FA4C-8619-5D6C9B4BC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6748" y="5885444"/>
              <a:ext cx="5676900" cy="889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77044A1-6117-9047-B607-DAB9ED8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6748" y="5409193"/>
              <a:ext cx="5257800" cy="368300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1BD669-6513-5841-927F-3D3E440808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444" y="5538179"/>
              <a:ext cx="120803" cy="12080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974ECF7-8F9F-8641-803D-36E95A2B2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444" y="6269543"/>
              <a:ext cx="120803" cy="120803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3AB1C-CEFC-A237-FF1B-D6AE305CD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19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461C-C85C-8054-A927-CA678C7C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E42E4-E369-EF2E-DFAB-8E770F794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220E-FD0A-2A4C-8037-19684BD0AC02}"/>
              </a:ext>
            </a:extLst>
          </p:cNvPr>
          <p:cNvSpPr txBox="1"/>
          <p:nvPr/>
        </p:nvSpPr>
        <p:spPr>
          <a:xfrm>
            <a:off x="0" y="6560981"/>
            <a:ext cx="1111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SGD paper: Robbins,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Monro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"A stochastic approximation method." 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annals of mathematical statistics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(1951): 400-407.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6D6B0E-616F-10BB-2DA4-F3C3F0A1241D}"/>
              </a:ext>
            </a:extLst>
          </p:cNvPr>
          <p:cNvGrpSpPr>
            <a:grpSpLocks noChangeAspect="1"/>
          </p:cNvGrpSpPr>
          <p:nvPr/>
        </p:nvGrpSpPr>
        <p:grpSpPr>
          <a:xfrm>
            <a:off x="720648" y="810728"/>
            <a:ext cx="5476567" cy="3676853"/>
            <a:chOff x="2634385" y="737771"/>
            <a:chExt cx="6024222" cy="40445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487CAC-2BCC-91F5-62C4-C6797B140650}"/>
                </a:ext>
              </a:extLst>
            </p:cNvPr>
            <p:cNvSpPr/>
            <p:nvPr/>
          </p:nvSpPr>
          <p:spPr>
            <a:xfrm>
              <a:off x="2634385" y="737771"/>
              <a:ext cx="6024222" cy="4044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Stochastic Gradient Descent Algorithm: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C32FC0-2C4D-33D6-438A-4C40B5248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7196" y="1190781"/>
              <a:ext cx="5718599" cy="340154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A7BC36-2844-2ADC-B212-C2B1145DB830}"/>
              </a:ext>
            </a:extLst>
          </p:cNvPr>
          <p:cNvSpPr txBox="1"/>
          <p:nvPr/>
        </p:nvSpPr>
        <p:spPr>
          <a:xfrm>
            <a:off x="720649" y="4726695"/>
            <a:ext cx="5476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Batched SGD samples from the data space defining the global loss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Reduces required memory footprint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samples more efficiently (see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Curtis,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Nocedal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9B10B-F2F9-B9FF-B0DF-B6653E6F93D7}"/>
              </a:ext>
            </a:extLst>
          </p:cNvPr>
          <p:cNvSpPr txBox="1"/>
          <p:nvPr/>
        </p:nvSpPr>
        <p:spPr>
          <a:xfrm>
            <a:off x="6433516" y="810728"/>
            <a:ext cx="55716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Dictionary: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Epoch</a:t>
            </a:r>
            <a:r>
              <a:rPr lang="en-US" sz="2000" dirty="0"/>
              <a:t>: One pass through the data set, one gradient has been computed for each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Batch</a:t>
            </a:r>
            <a:r>
              <a:rPr lang="en-US" sz="2000" dirty="0"/>
              <a:t>: A subset of the data set with sampled randomly without replacement. A loop over all batches in a data set, means one </a:t>
            </a:r>
            <a:r>
              <a:rPr lang="en-US" sz="2000" i="1" dirty="0"/>
              <a:t>epoch</a:t>
            </a:r>
            <a:r>
              <a:rPr lang="en-US" sz="2000" dirty="0"/>
              <a:t> has been completed.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Batch Size</a:t>
            </a:r>
            <a:r>
              <a:rPr lang="en-US" sz="2000" dirty="0"/>
              <a:t>: Number of samples in a </a:t>
            </a:r>
            <a:r>
              <a:rPr lang="en-US" sz="2000" i="1" dirty="0"/>
              <a:t>batch</a:t>
            </a:r>
            <a:r>
              <a:rPr lang="en-US" sz="2000" dirty="0"/>
              <a:t>, excluding the last one (which depending on modulo arithmetic can be smaller)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Learning Rate</a:t>
            </a:r>
            <a:r>
              <a:rPr lang="en-US" sz="2000" dirty="0"/>
              <a:t>: Step length for gradient descent</a:t>
            </a:r>
            <a:endParaRPr lang="en-US" sz="20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D12277-A8D6-4D6C-6543-BC02637B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27" y="1845485"/>
            <a:ext cx="1647851" cy="4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34198</TotalTime>
  <Words>6204</Words>
  <Application>Microsoft Macintosh PowerPoint</Application>
  <PresentationFormat>Widescreen</PresentationFormat>
  <Paragraphs>924</Paragraphs>
  <Slides>74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Arial</vt:lpstr>
      <vt:lpstr>Arial Narrow</vt:lpstr>
      <vt:lpstr>Bookman Old Style</vt:lpstr>
      <vt:lpstr>Calibri</vt:lpstr>
      <vt:lpstr>Calibri Light</vt:lpstr>
      <vt:lpstr>Cambria Math</vt:lpstr>
      <vt:lpstr>Chalkduster</vt:lpstr>
      <vt:lpstr>Courier New</vt:lpstr>
      <vt:lpstr>Garamond</vt:lpstr>
      <vt:lpstr>Gill Sans MT</vt:lpstr>
      <vt:lpstr>Helvetica</vt:lpstr>
      <vt:lpstr>Open Sans</vt:lpstr>
      <vt:lpstr>Trebuchet MS</vt:lpstr>
      <vt:lpstr>Wingdings</vt:lpstr>
      <vt:lpstr>Office Theme</vt:lpstr>
      <vt:lpstr>Sandia Theme (White Background)</vt:lpstr>
      <vt:lpstr>Neural Networks and SciML (with a wink to multigrid)</vt:lpstr>
      <vt:lpstr>What is SciML?</vt:lpstr>
      <vt:lpstr>Outline</vt:lpstr>
      <vt:lpstr>Neural Networks: Architecture</vt:lpstr>
      <vt:lpstr>Neural Networks: Architecture</vt:lpstr>
      <vt:lpstr>Neural Networks: Architecture</vt:lpstr>
      <vt:lpstr>Neural Networks: Universal Approximation</vt:lpstr>
      <vt:lpstr>Neural Networks: Training</vt:lpstr>
      <vt:lpstr>Neural Networks: Training</vt:lpstr>
      <vt:lpstr>Neural Networks: Training</vt:lpstr>
      <vt:lpstr>Neural Networks: Training</vt:lpstr>
      <vt:lpstr>Neural Networks: Adaptive Basis</vt:lpstr>
      <vt:lpstr>Neural Networks: Adaptive Basis</vt:lpstr>
      <vt:lpstr>Neural Networks: Adaptive Basis</vt:lpstr>
      <vt:lpstr>Neural Networks: Initialization</vt:lpstr>
      <vt:lpstr>Neural Networks: Initialization</vt:lpstr>
      <vt:lpstr>Neural Networks: Initialization</vt:lpstr>
      <vt:lpstr>Neural Networks: Initialization</vt:lpstr>
      <vt:lpstr>Neural Networks: Initialization</vt:lpstr>
      <vt:lpstr>Neural Networks: Neural ODEs</vt:lpstr>
      <vt:lpstr>Neural Networks: Wrap up</vt:lpstr>
      <vt:lpstr>Use Case: PINNS (Physics-Informed Neural Nets)</vt:lpstr>
      <vt:lpstr>Use Case: PINNS – An Example</vt:lpstr>
      <vt:lpstr>Use Case: PINNS – Boundary Conditions</vt:lpstr>
      <vt:lpstr>Use Case PINNS – Control Volume PINNS</vt:lpstr>
      <vt:lpstr>Use Case PINNS – CVPINNS</vt:lpstr>
      <vt:lpstr>Use Case PINNS – CVPINNS</vt:lpstr>
      <vt:lpstr>Use Case: PINNS Wrap Up</vt:lpstr>
      <vt:lpstr>Use Case: Operator Networks*</vt:lpstr>
      <vt:lpstr>Use Case: MOR-Physics</vt:lpstr>
      <vt:lpstr>Use Case: MOR-Physics</vt:lpstr>
      <vt:lpstr>Use Case: MOR-Physics</vt:lpstr>
      <vt:lpstr>Use Case: MOR-Physics</vt:lpstr>
      <vt:lpstr>Use Case: MOR-Physics</vt:lpstr>
      <vt:lpstr>Use Case: Fourier Neural Operators (FNOs)</vt:lpstr>
      <vt:lpstr>Use Case: Deep Operator Nets (DeepONets)</vt:lpstr>
      <vt:lpstr>Use Case: DeepONets – Ice Sheet Modeling</vt:lpstr>
      <vt:lpstr>Use Case: DeepONets – Ice Sheet Modeling</vt:lpstr>
      <vt:lpstr>Use Case: DeepONets – Ice Sheet Modeling</vt:lpstr>
      <vt:lpstr>Use Case: Operator Networks Wrap Up</vt:lpstr>
      <vt:lpstr>Approx. with NN: Spectral Bias</vt:lpstr>
      <vt:lpstr>Approx. with NN: Spectral Bias</vt:lpstr>
      <vt:lpstr>Approx. with NN: Spectral Bias</vt:lpstr>
      <vt:lpstr>Approx. with NN: Spectral Bias</vt:lpstr>
      <vt:lpstr>Approx. with NN: Spectral Bias Wrap Up</vt:lpstr>
      <vt:lpstr>Approx. with NN: Discontinuities</vt:lpstr>
      <vt:lpstr>Approx. with NN: Discontinuities</vt:lpstr>
      <vt:lpstr>Approx. with NN: Discontinuities</vt:lpstr>
      <vt:lpstr>Approx. with NN: Least Squares Stokes Flow</vt:lpstr>
      <vt:lpstr>Approx. with NN: Least Squares Stokes Flow</vt:lpstr>
      <vt:lpstr>Approx. with NN: Wrap Up</vt:lpstr>
      <vt:lpstr>Multilevel Training: Training Transformers</vt:lpstr>
      <vt:lpstr>Multilevel Training: Training Review</vt:lpstr>
      <vt:lpstr>Multilevel Training: Layer-Parallel</vt:lpstr>
      <vt:lpstr>PowerPoint Presentation</vt:lpstr>
      <vt:lpstr>Multilevel Training: Layer-Parallel</vt:lpstr>
      <vt:lpstr>Multilevel Training: Layer-Parallel</vt:lpstr>
      <vt:lpstr>Multilevel Training: Layer-Parallel</vt:lpstr>
      <vt:lpstr>Multilevel Training: Layer-Parallel</vt:lpstr>
      <vt:lpstr>Multilevel Training: Layer-Parallel</vt:lpstr>
      <vt:lpstr>Multilevel Training: Layer-Parallel</vt:lpstr>
      <vt:lpstr>Multilevel Training: Layer-Parallel</vt:lpstr>
      <vt:lpstr>Multiple-Neural ODEs: TinyImageNet</vt:lpstr>
      <vt:lpstr>TinyImageNet: Strong scaling performance</vt:lpstr>
      <vt:lpstr>TinyImageNet: Weak scaling on A100 GPUs</vt:lpstr>
      <vt:lpstr>Multilevel Training: Layer-Parallel Wrap up</vt:lpstr>
      <vt:lpstr>Multilevel Training: Transfer Learning</vt:lpstr>
      <vt:lpstr>Multilevel Training: Nested Iteration</vt:lpstr>
      <vt:lpstr>Multilevel Training: References (Incomplete)</vt:lpstr>
      <vt:lpstr>Multilevel Training</vt:lpstr>
      <vt:lpstr>Apologies – This was incomplete</vt:lpstr>
      <vt:lpstr>Learning from data is NOT new</vt:lpstr>
      <vt:lpstr>What is the role of SciML?</vt:lpstr>
      <vt:lpstr>How will this evolve? My Speculation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Cyr, Eric C</cp:lastModifiedBy>
  <cp:revision>1740</cp:revision>
  <dcterms:created xsi:type="dcterms:W3CDTF">2017-10-14T01:15:26Z</dcterms:created>
  <dcterms:modified xsi:type="dcterms:W3CDTF">2025-04-13T18:06:12Z</dcterms:modified>
</cp:coreProperties>
</file>